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1C38083" w14:textId="77777777" w:rsidR="00CC212B" w:rsidRDefault="00E24D3D">
      <w:pPr>
        <w:pStyle w:val="Pagedecouverture"/>
        <w:rPr>
          <w:noProof/>
        </w:rPr>
      </w:pPr>
      <w:bookmarkStart w:id="0" w:name="LW_BM_COVERPAGE"/>
      <w:r>
        <w:rPr>
          <w:noProof/>
        </w:rPr>
        <w:pict w14:anchorId="4C37DFC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A5A81641-F284-40A6-9DE0-4C77D841438C" style="width:450.5pt;height:334pt">
            <v:imagedata r:id="rId14" o:title=""/>
          </v:shape>
        </w:pict>
      </w:r>
    </w:p>
    <w:bookmarkEnd w:id="0"/>
    <w:p w14:paraId="1425E33B" w14:textId="77777777" w:rsidR="00CC212B" w:rsidRDefault="00CC212B">
      <w:pPr>
        <w:spacing w:after="120"/>
        <w:rPr>
          <w:noProof/>
          <w:szCs w:val="24"/>
        </w:rPr>
        <w:sectPr w:rsidR="00CC212B">
          <w:headerReference w:type="even" r:id="rId15"/>
          <w:headerReference w:type="default" r:id="rId16"/>
          <w:footerReference w:type="even" r:id="rId17"/>
          <w:footerReference w:type="default" r:id="rId18"/>
          <w:headerReference w:type="first" r:id="rId19"/>
          <w:footerReference w:type="first" r:id="rId20"/>
          <w:pgSz w:w="11906" w:h="16838"/>
          <w:pgMar w:top="1134" w:right="1417" w:bottom="1134" w:left="1417" w:header="709" w:footer="709" w:gutter="0"/>
          <w:pgNumType w:start="0"/>
          <w:cols w:space="720"/>
          <w:docGrid w:linePitch="326"/>
        </w:sectPr>
      </w:pPr>
    </w:p>
    <w:p w14:paraId="0C8B0669" w14:textId="77777777" w:rsidR="00CC212B" w:rsidRDefault="009635FF">
      <w:pPr>
        <w:pStyle w:val="Nagwekspisutreci"/>
        <w:pageBreakBefore/>
        <w:spacing w:before="0" w:after="120"/>
        <w:rPr>
          <w:rFonts w:ascii="Times New Roman" w:hAnsi="Times New Roman"/>
          <w:noProof/>
          <w:szCs w:val="24"/>
        </w:rPr>
      </w:pPr>
      <w:r>
        <w:rPr>
          <w:rFonts w:ascii="Times New Roman" w:hAnsi="Times New Roman"/>
          <w:noProof/>
        </w:rPr>
        <w:lastRenderedPageBreak/>
        <w:t>Spis treści</w:t>
      </w:r>
    </w:p>
    <w:sdt>
      <w:sdtPr>
        <w:rPr>
          <w:rFonts w:ascii="Times New Roman" w:hAnsi="Times New Roman"/>
          <w:b w:val="0"/>
          <w:caps w:val="0"/>
          <w:noProof/>
          <w:szCs w:val="24"/>
        </w:rPr>
        <w:id w:val="1482504429"/>
        <w:docPartObj>
          <w:docPartGallery w:val="Table of Contents"/>
          <w:docPartUnique/>
        </w:docPartObj>
      </w:sdtPr>
      <w:sdtEndPr>
        <w:rPr>
          <w:bCs/>
        </w:rPr>
      </w:sdtEndPr>
      <w:sdtContent>
        <w:p w14:paraId="4C81918E" w14:textId="77777777" w:rsidR="00CC212B" w:rsidRDefault="00CC212B">
          <w:pPr>
            <w:pStyle w:val="Nagwekspisutreci"/>
            <w:spacing w:before="0" w:after="120"/>
            <w:jc w:val="both"/>
            <w:rPr>
              <w:rFonts w:ascii="Times New Roman" w:hAnsi="Times New Roman"/>
              <w:noProof/>
              <w:szCs w:val="24"/>
            </w:rPr>
          </w:pPr>
        </w:p>
        <w:p w14:paraId="21B9E342" w14:textId="77777777" w:rsidR="00CC212B" w:rsidRDefault="009635FF">
          <w:pPr>
            <w:pStyle w:val="Spistreci1"/>
            <w:rPr>
              <w:rFonts w:asciiTheme="minorHAnsi" w:eastAsiaTheme="minorEastAsia" w:hAnsiTheme="minorHAnsi" w:cstheme="minorBidi"/>
              <w:caps w:val="0"/>
              <w:noProof/>
              <w:sz w:val="22"/>
              <w:szCs w:val="22"/>
              <w:lang w:eastAsia="en-US"/>
            </w:rPr>
          </w:pPr>
          <w:r>
            <w:rPr>
              <w:noProof/>
            </w:rPr>
            <w:fldChar w:fldCharType="begin"/>
          </w:r>
          <w:r>
            <w:rPr>
              <w:noProof/>
            </w:rPr>
            <w:instrText xml:space="preserve"> TOC \o "1-3" \h \z \u </w:instrText>
          </w:r>
          <w:r>
            <w:rPr>
              <w:noProof/>
            </w:rPr>
            <w:fldChar w:fldCharType="separate"/>
          </w:r>
          <w:hyperlink w:anchor="_Toc34754975" w:history="1">
            <w:r>
              <w:rPr>
                <w:rStyle w:val="Hipercze"/>
                <w:noProof/>
              </w:rPr>
              <w:t>1.</w:t>
            </w:r>
            <w:r>
              <w:rPr>
                <w:rFonts w:asciiTheme="minorHAnsi" w:eastAsiaTheme="minorEastAsia" w:hAnsiTheme="minorHAnsi" w:cstheme="minorBidi"/>
                <w:caps w:val="0"/>
                <w:noProof/>
                <w:sz w:val="22"/>
                <w:szCs w:val="22"/>
                <w:lang w:eastAsia="en-US"/>
              </w:rPr>
              <w:tab/>
            </w:r>
            <w:r>
              <w:rPr>
                <w:rStyle w:val="Hipercze"/>
                <w:noProof/>
              </w:rPr>
              <w:t>WPROWADZENIE</w:t>
            </w:r>
            <w:r>
              <w:rPr>
                <w:noProof/>
                <w:webHidden/>
              </w:rPr>
              <w:tab/>
            </w:r>
            <w:r>
              <w:rPr>
                <w:noProof/>
                <w:webHidden/>
              </w:rPr>
              <w:fldChar w:fldCharType="begin"/>
            </w:r>
            <w:r>
              <w:rPr>
                <w:noProof/>
                <w:webHidden/>
              </w:rPr>
              <w:instrText xml:space="preserve"> PAGEREF _Toc34754975 \h </w:instrText>
            </w:r>
            <w:r>
              <w:rPr>
                <w:noProof/>
                <w:webHidden/>
              </w:rPr>
            </w:r>
            <w:r>
              <w:rPr>
                <w:noProof/>
                <w:webHidden/>
              </w:rPr>
              <w:fldChar w:fldCharType="separate"/>
            </w:r>
            <w:r>
              <w:rPr>
                <w:noProof/>
                <w:webHidden/>
              </w:rPr>
              <w:t>2</w:t>
            </w:r>
            <w:r>
              <w:rPr>
                <w:noProof/>
                <w:webHidden/>
              </w:rPr>
              <w:fldChar w:fldCharType="end"/>
            </w:r>
          </w:hyperlink>
        </w:p>
        <w:p w14:paraId="73501950"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76" w:history="1">
            <w:r>
              <w:rPr>
                <w:rStyle w:val="Hipercze"/>
                <w:noProof/>
              </w:rPr>
              <w:t>2.</w:t>
            </w:r>
            <w:r>
              <w:rPr>
                <w:rFonts w:asciiTheme="minorHAnsi" w:eastAsiaTheme="minorEastAsia" w:hAnsiTheme="minorHAnsi" w:cstheme="minorBidi"/>
                <w:caps w:val="0"/>
                <w:noProof/>
                <w:sz w:val="22"/>
                <w:szCs w:val="22"/>
                <w:lang w:eastAsia="en-US"/>
              </w:rPr>
              <w:tab/>
            </w:r>
            <w:r>
              <w:rPr>
                <w:rStyle w:val="Hipercze"/>
                <w:noProof/>
              </w:rPr>
              <w:t>Ramy polityki zrównoważonych produktów</w:t>
            </w:r>
            <w:r>
              <w:rPr>
                <w:noProof/>
                <w:webHidden/>
              </w:rPr>
              <w:tab/>
            </w:r>
            <w:r>
              <w:rPr>
                <w:noProof/>
                <w:webHidden/>
              </w:rPr>
              <w:fldChar w:fldCharType="begin"/>
            </w:r>
            <w:r>
              <w:rPr>
                <w:noProof/>
                <w:webHidden/>
              </w:rPr>
              <w:instrText xml:space="preserve"> PAGEREF _Toc34754976 \h </w:instrText>
            </w:r>
            <w:r>
              <w:rPr>
                <w:noProof/>
                <w:webHidden/>
              </w:rPr>
            </w:r>
            <w:r>
              <w:rPr>
                <w:noProof/>
                <w:webHidden/>
              </w:rPr>
              <w:fldChar w:fldCharType="separate"/>
            </w:r>
            <w:r>
              <w:rPr>
                <w:noProof/>
                <w:webHidden/>
              </w:rPr>
              <w:t>3</w:t>
            </w:r>
            <w:r>
              <w:rPr>
                <w:noProof/>
                <w:webHidden/>
              </w:rPr>
              <w:fldChar w:fldCharType="end"/>
            </w:r>
          </w:hyperlink>
        </w:p>
        <w:p w14:paraId="62E8170F"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77" w:history="1">
            <w:r>
              <w:rPr>
                <w:rStyle w:val="Hipercze"/>
              </w:rPr>
              <w:t>2.1.</w:t>
            </w:r>
            <w:r>
              <w:rPr>
                <w:rFonts w:asciiTheme="minorHAnsi" w:eastAsiaTheme="minorEastAsia" w:hAnsiTheme="minorHAnsi" w:cstheme="minorBidi"/>
                <w:sz w:val="22"/>
                <w:szCs w:val="22"/>
                <w:lang w:eastAsia="en-US"/>
              </w:rPr>
              <w:tab/>
            </w:r>
            <w:r>
              <w:rPr>
                <w:rStyle w:val="Hipercze"/>
              </w:rPr>
              <w:t>Projektowanie zrównoważonych produktów</w:t>
            </w:r>
            <w:r>
              <w:rPr>
                <w:webHidden/>
              </w:rPr>
              <w:tab/>
            </w:r>
            <w:r>
              <w:rPr>
                <w:webHidden/>
              </w:rPr>
              <w:fldChar w:fldCharType="begin"/>
            </w:r>
            <w:r>
              <w:rPr>
                <w:webHidden/>
              </w:rPr>
              <w:instrText xml:space="preserve"> PAGEREF _Toc34754977 \h </w:instrText>
            </w:r>
            <w:r>
              <w:rPr>
                <w:webHidden/>
              </w:rPr>
            </w:r>
            <w:r>
              <w:rPr>
                <w:webHidden/>
              </w:rPr>
              <w:fldChar w:fldCharType="separate"/>
            </w:r>
            <w:r>
              <w:rPr>
                <w:webHidden/>
              </w:rPr>
              <w:t>3</w:t>
            </w:r>
            <w:r>
              <w:rPr>
                <w:webHidden/>
              </w:rPr>
              <w:fldChar w:fldCharType="end"/>
            </w:r>
          </w:hyperlink>
        </w:p>
        <w:p w14:paraId="7CC9842B"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78" w:history="1">
            <w:r>
              <w:rPr>
                <w:rStyle w:val="Hipercze"/>
              </w:rPr>
              <w:t>2.2.</w:t>
            </w:r>
            <w:r>
              <w:rPr>
                <w:rFonts w:asciiTheme="minorHAnsi" w:eastAsiaTheme="minorEastAsia" w:hAnsiTheme="minorHAnsi" w:cstheme="minorBidi"/>
                <w:sz w:val="22"/>
                <w:szCs w:val="22"/>
                <w:lang w:eastAsia="en-US"/>
              </w:rPr>
              <w:tab/>
            </w:r>
            <w:r>
              <w:rPr>
                <w:rStyle w:val="Hipercze"/>
              </w:rPr>
              <w:t>Wzmocnienie pozycji konsumentów i nabywców publicznych</w:t>
            </w:r>
            <w:r>
              <w:rPr>
                <w:webHidden/>
              </w:rPr>
              <w:tab/>
            </w:r>
            <w:r>
              <w:rPr>
                <w:webHidden/>
              </w:rPr>
              <w:fldChar w:fldCharType="begin"/>
            </w:r>
            <w:r>
              <w:rPr>
                <w:webHidden/>
              </w:rPr>
              <w:instrText xml:space="preserve"> PAGEREF _Toc34754978 \h </w:instrText>
            </w:r>
            <w:r>
              <w:rPr>
                <w:webHidden/>
              </w:rPr>
            </w:r>
            <w:r>
              <w:rPr>
                <w:webHidden/>
              </w:rPr>
              <w:fldChar w:fldCharType="separate"/>
            </w:r>
            <w:r>
              <w:rPr>
                <w:webHidden/>
              </w:rPr>
              <w:t>6</w:t>
            </w:r>
            <w:r>
              <w:rPr>
                <w:webHidden/>
              </w:rPr>
              <w:fldChar w:fldCharType="end"/>
            </w:r>
          </w:hyperlink>
        </w:p>
        <w:p w14:paraId="59E07123"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79" w:history="1">
            <w:r>
              <w:rPr>
                <w:rStyle w:val="Hipercze"/>
              </w:rPr>
              <w:t>2.3.</w:t>
            </w:r>
            <w:r>
              <w:rPr>
                <w:rFonts w:asciiTheme="minorHAnsi" w:eastAsiaTheme="minorEastAsia" w:hAnsiTheme="minorHAnsi" w:cstheme="minorBidi"/>
                <w:sz w:val="22"/>
                <w:szCs w:val="22"/>
                <w:lang w:eastAsia="en-US"/>
              </w:rPr>
              <w:tab/>
            </w:r>
            <w:r>
              <w:rPr>
                <w:rStyle w:val="Hipercze"/>
              </w:rPr>
              <w:t>Obieg zamknięty w procesach produkcyjnych</w:t>
            </w:r>
            <w:r>
              <w:rPr>
                <w:webHidden/>
              </w:rPr>
              <w:tab/>
            </w:r>
            <w:r>
              <w:rPr>
                <w:webHidden/>
              </w:rPr>
              <w:fldChar w:fldCharType="begin"/>
            </w:r>
            <w:r>
              <w:rPr>
                <w:webHidden/>
              </w:rPr>
              <w:instrText xml:space="preserve"> PAGEREF _Toc34754979 \h </w:instrText>
            </w:r>
            <w:r>
              <w:rPr>
                <w:webHidden/>
              </w:rPr>
            </w:r>
            <w:r>
              <w:rPr>
                <w:webHidden/>
              </w:rPr>
              <w:fldChar w:fldCharType="separate"/>
            </w:r>
            <w:r>
              <w:rPr>
                <w:webHidden/>
              </w:rPr>
              <w:t>7</w:t>
            </w:r>
            <w:r>
              <w:rPr>
                <w:webHidden/>
              </w:rPr>
              <w:fldChar w:fldCharType="end"/>
            </w:r>
          </w:hyperlink>
        </w:p>
        <w:p w14:paraId="12612DF3"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80" w:history="1">
            <w:r>
              <w:rPr>
                <w:rStyle w:val="Hipercze"/>
                <w:noProof/>
              </w:rPr>
              <w:t>3.</w:t>
            </w:r>
            <w:r>
              <w:rPr>
                <w:rFonts w:asciiTheme="minorHAnsi" w:eastAsiaTheme="minorEastAsia" w:hAnsiTheme="minorHAnsi" w:cstheme="minorBidi"/>
                <w:caps w:val="0"/>
                <w:noProof/>
                <w:sz w:val="22"/>
                <w:szCs w:val="22"/>
                <w:lang w:eastAsia="en-US"/>
              </w:rPr>
              <w:tab/>
            </w:r>
            <w:r>
              <w:rPr>
                <w:rStyle w:val="Hipercze"/>
                <w:noProof/>
              </w:rPr>
              <w:t>Kluczowe łańcuchy wartości produktów</w:t>
            </w:r>
            <w:r>
              <w:rPr>
                <w:noProof/>
                <w:webHidden/>
              </w:rPr>
              <w:tab/>
            </w:r>
            <w:r>
              <w:rPr>
                <w:noProof/>
                <w:webHidden/>
              </w:rPr>
              <w:fldChar w:fldCharType="begin"/>
            </w:r>
            <w:r>
              <w:rPr>
                <w:noProof/>
                <w:webHidden/>
              </w:rPr>
              <w:instrText xml:space="preserve"> PAGEREF _Toc34754980 \h </w:instrText>
            </w:r>
            <w:r>
              <w:rPr>
                <w:noProof/>
                <w:webHidden/>
              </w:rPr>
            </w:r>
            <w:r>
              <w:rPr>
                <w:noProof/>
                <w:webHidden/>
              </w:rPr>
              <w:fldChar w:fldCharType="separate"/>
            </w:r>
            <w:r>
              <w:rPr>
                <w:noProof/>
                <w:webHidden/>
              </w:rPr>
              <w:t>7</w:t>
            </w:r>
            <w:r>
              <w:rPr>
                <w:noProof/>
                <w:webHidden/>
              </w:rPr>
              <w:fldChar w:fldCharType="end"/>
            </w:r>
          </w:hyperlink>
        </w:p>
        <w:p w14:paraId="352C7BC6"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1" w:history="1">
            <w:r>
              <w:rPr>
                <w:rStyle w:val="Hipercze"/>
              </w:rPr>
              <w:t>3.1.</w:t>
            </w:r>
            <w:r>
              <w:rPr>
                <w:rFonts w:asciiTheme="minorHAnsi" w:eastAsiaTheme="minorEastAsia" w:hAnsiTheme="minorHAnsi" w:cstheme="minorBidi"/>
                <w:sz w:val="22"/>
                <w:szCs w:val="22"/>
                <w:lang w:eastAsia="en-US"/>
              </w:rPr>
              <w:tab/>
            </w:r>
            <w:r>
              <w:rPr>
                <w:rStyle w:val="Hipercze"/>
              </w:rPr>
              <w:t>Elektronika i ICT</w:t>
            </w:r>
            <w:r>
              <w:rPr>
                <w:webHidden/>
              </w:rPr>
              <w:tab/>
            </w:r>
            <w:r>
              <w:rPr>
                <w:webHidden/>
              </w:rPr>
              <w:fldChar w:fldCharType="begin"/>
            </w:r>
            <w:r>
              <w:rPr>
                <w:webHidden/>
              </w:rPr>
              <w:instrText xml:space="preserve"> PAGEREF _Toc34754981 \h </w:instrText>
            </w:r>
            <w:r>
              <w:rPr>
                <w:webHidden/>
              </w:rPr>
            </w:r>
            <w:r>
              <w:rPr>
                <w:webHidden/>
              </w:rPr>
              <w:fldChar w:fldCharType="separate"/>
            </w:r>
            <w:r>
              <w:rPr>
                <w:webHidden/>
              </w:rPr>
              <w:t>8</w:t>
            </w:r>
            <w:r>
              <w:rPr>
                <w:webHidden/>
              </w:rPr>
              <w:fldChar w:fldCharType="end"/>
            </w:r>
          </w:hyperlink>
        </w:p>
        <w:p w14:paraId="06953320"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2" w:history="1">
            <w:r>
              <w:rPr>
                <w:rStyle w:val="Hipercze"/>
              </w:rPr>
              <w:t>3.2.</w:t>
            </w:r>
            <w:r>
              <w:rPr>
                <w:rFonts w:asciiTheme="minorHAnsi" w:eastAsiaTheme="minorEastAsia" w:hAnsiTheme="minorHAnsi" w:cstheme="minorBidi"/>
                <w:sz w:val="22"/>
                <w:szCs w:val="22"/>
                <w:lang w:eastAsia="en-US"/>
              </w:rPr>
              <w:tab/>
            </w:r>
            <w:r>
              <w:rPr>
                <w:rStyle w:val="Hipercze"/>
              </w:rPr>
              <w:t>Baterie, akumulatory i pojazdy</w:t>
            </w:r>
            <w:r>
              <w:rPr>
                <w:webHidden/>
              </w:rPr>
              <w:tab/>
            </w:r>
            <w:r>
              <w:rPr>
                <w:webHidden/>
              </w:rPr>
              <w:fldChar w:fldCharType="begin"/>
            </w:r>
            <w:r>
              <w:rPr>
                <w:webHidden/>
              </w:rPr>
              <w:instrText xml:space="preserve"> PAGEREF _Toc34754982 \h </w:instrText>
            </w:r>
            <w:r>
              <w:rPr>
                <w:webHidden/>
              </w:rPr>
            </w:r>
            <w:r>
              <w:rPr>
                <w:webHidden/>
              </w:rPr>
              <w:fldChar w:fldCharType="separate"/>
            </w:r>
            <w:r>
              <w:rPr>
                <w:webHidden/>
              </w:rPr>
              <w:t>9</w:t>
            </w:r>
            <w:r>
              <w:rPr>
                <w:webHidden/>
              </w:rPr>
              <w:fldChar w:fldCharType="end"/>
            </w:r>
          </w:hyperlink>
        </w:p>
        <w:p w14:paraId="24D6FE16"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3" w:history="1">
            <w:r>
              <w:rPr>
                <w:rStyle w:val="Hipercze"/>
              </w:rPr>
              <w:t>3.3.</w:t>
            </w:r>
            <w:r>
              <w:rPr>
                <w:rFonts w:asciiTheme="minorHAnsi" w:eastAsiaTheme="minorEastAsia" w:hAnsiTheme="minorHAnsi" w:cstheme="minorBidi"/>
                <w:sz w:val="22"/>
                <w:szCs w:val="22"/>
                <w:lang w:eastAsia="en-US"/>
              </w:rPr>
              <w:tab/>
            </w:r>
            <w:r>
              <w:rPr>
                <w:rStyle w:val="Hipercze"/>
              </w:rPr>
              <w:t>Opakowania</w:t>
            </w:r>
            <w:r>
              <w:rPr>
                <w:webHidden/>
              </w:rPr>
              <w:tab/>
            </w:r>
            <w:r>
              <w:rPr>
                <w:webHidden/>
              </w:rPr>
              <w:fldChar w:fldCharType="begin"/>
            </w:r>
            <w:r>
              <w:rPr>
                <w:webHidden/>
              </w:rPr>
              <w:instrText xml:space="preserve"> PAGEREF _Toc34754983 \h </w:instrText>
            </w:r>
            <w:r>
              <w:rPr>
                <w:webHidden/>
              </w:rPr>
            </w:r>
            <w:r>
              <w:rPr>
                <w:webHidden/>
              </w:rPr>
              <w:fldChar w:fldCharType="separate"/>
            </w:r>
            <w:r>
              <w:rPr>
                <w:webHidden/>
              </w:rPr>
              <w:t>9</w:t>
            </w:r>
            <w:r>
              <w:rPr>
                <w:webHidden/>
              </w:rPr>
              <w:fldChar w:fldCharType="end"/>
            </w:r>
          </w:hyperlink>
        </w:p>
        <w:p w14:paraId="66DE52F4"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4" w:history="1">
            <w:r>
              <w:rPr>
                <w:rStyle w:val="Hipercze"/>
              </w:rPr>
              <w:t>3.4.</w:t>
            </w:r>
            <w:r>
              <w:rPr>
                <w:rFonts w:asciiTheme="minorHAnsi" w:eastAsiaTheme="minorEastAsia" w:hAnsiTheme="minorHAnsi" w:cstheme="minorBidi"/>
                <w:sz w:val="22"/>
                <w:szCs w:val="22"/>
                <w:lang w:eastAsia="en-US"/>
              </w:rPr>
              <w:tab/>
            </w:r>
            <w:r>
              <w:rPr>
                <w:rStyle w:val="Hipercze"/>
              </w:rPr>
              <w:t>Tworzywa sztuczne</w:t>
            </w:r>
            <w:r>
              <w:rPr>
                <w:webHidden/>
              </w:rPr>
              <w:tab/>
            </w:r>
            <w:r>
              <w:rPr>
                <w:webHidden/>
              </w:rPr>
              <w:fldChar w:fldCharType="begin"/>
            </w:r>
            <w:r>
              <w:rPr>
                <w:webHidden/>
              </w:rPr>
              <w:instrText xml:space="preserve"> PAGEREF _Toc34754984 \h </w:instrText>
            </w:r>
            <w:r>
              <w:rPr>
                <w:webHidden/>
              </w:rPr>
            </w:r>
            <w:r>
              <w:rPr>
                <w:webHidden/>
              </w:rPr>
              <w:fldChar w:fldCharType="separate"/>
            </w:r>
            <w:r>
              <w:rPr>
                <w:webHidden/>
              </w:rPr>
              <w:t>10</w:t>
            </w:r>
            <w:r>
              <w:rPr>
                <w:webHidden/>
              </w:rPr>
              <w:fldChar w:fldCharType="end"/>
            </w:r>
          </w:hyperlink>
        </w:p>
        <w:p w14:paraId="7A2146FC"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5" w:history="1">
            <w:r>
              <w:rPr>
                <w:rStyle w:val="Hipercze"/>
              </w:rPr>
              <w:t>3.5.</w:t>
            </w:r>
            <w:r>
              <w:rPr>
                <w:rFonts w:asciiTheme="minorHAnsi" w:eastAsiaTheme="minorEastAsia" w:hAnsiTheme="minorHAnsi" w:cstheme="minorBidi"/>
                <w:sz w:val="22"/>
                <w:szCs w:val="22"/>
                <w:lang w:eastAsia="en-US"/>
              </w:rPr>
              <w:tab/>
            </w:r>
            <w:r>
              <w:rPr>
                <w:rStyle w:val="Hipercze"/>
              </w:rPr>
              <w:t>Wyrob</w:t>
            </w:r>
            <w:r>
              <w:rPr>
                <w:rStyle w:val="Hipercze"/>
              </w:rPr>
              <w:t>y włókiennicze</w:t>
            </w:r>
            <w:r>
              <w:rPr>
                <w:webHidden/>
              </w:rPr>
              <w:tab/>
            </w:r>
            <w:r>
              <w:rPr>
                <w:webHidden/>
              </w:rPr>
              <w:fldChar w:fldCharType="begin"/>
            </w:r>
            <w:r>
              <w:rPr>
                <w:webHidden/>
              </w:rPr>
              <w:instrText xml:space="preserve"> PAGEREF _Toc34754985 \h </w:instrText>
            </w:r>
            <w:r>
              <w:rPr>
                <w:webHidden/>
              </w:rPr>
            </w:r>
            <w:r>
              <w:rPr>
                <w:webHidden/>
              </w:rPr>
              <w:fldChar w:fldCharType="separate"/>
            </w:r>
            <w:r>
              <w:rPr>
                <w:webHidden/>
              </w:rPr>
              <w:t>11</w:t>
            </w:r>
            <w:r>
              <w:rPr>
                <w:webHidden/>
              </w:rPr>
              <w:fldChar w:fldCharType="end"/>
            </w:r>
          </w:hyperlink>
        </w:p>
        <w:p w14:paraId="69AD2469"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6" w:history="1">
            <w:r>
              <w:rPr>
                <w:rStyle w:val="Hipercze"/>
              </w:rPr>
              <w:t>3.6.</w:t>
            </w:r>
            <w:r>
              <w:rPr>
                <w:rFonts w:asciiTheme="minorHAnsi" w:eastAsiaTheme="minorEastAsia" w:hAnsiTheme="minorHAnsi" w:cstheme="minorBidi"/>
                <w:sz w:val="22"/>
                <w:szCs w:val="22"/>
                <w:lang w:eastAsia="en-US"/>
              </w:rPr>
              <w:tab/>
            </w:r>
            <w:r>
              <w:rPr>
                <w:rStyle w:val="Hipercze"/>
              </w:rPr>
              <w:t>Budownictwo i budynki</w:t>
            </w:r>
            <w:r>
              <w:rPr>
                <w:webHidden/>
              </w:rPr>
              <w:tab/>
            </w:r>
            <w:r>
              <w:rPr>
                <w:webHidden/>
              </w:rPr>
              <w:fldChar w:fldCharType="begin"/>
            </w:r>
            <w:r>
              <w:rPr>
                <w:webHidden/>
              </w:rPr>
              <w:instrText xml:space="preserve"> PAGEREF _Toc34754986 \h </w:instrText>
            </w:r>
            <w:r>
              <w:rPr>
                <w:webHidden/>
              </w:rPr>
            </w:r>
            <w:r>
              <w:rPr>
                <w:webHidden/>
              </w:rPr>
              <w:fldChar w:fldCharType="separate"/>
            </w:r>
            <w:r>
              <w:rPr>
                <w:webHidden/>
              </w:rPr>
              <w:t>12</w:t>
            </w:r>
            <w:r>
              <w:rPr>
                <w:webHidden/>
              </w:rPr>
              <w:fldChar w:fldCharType="end"/>
            </w:r>
          </w:hyperlink>
        </w:p>
        <w:p w14:paraId="325ABB85"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7" w:history="1">
            <w:r>
              <w:rPr>
                <w:rStyle w:val="Hipercze"/>
              </w:rPr>
              <w:t>3.7.</w:t>
            </w:r>
            <w:r>
              <w:rPr>
                <w:rFonts w:asciiTheme="minorHAnsi" w:eastAsiaTheme="minorEastAsia" w:hAnsiTheme="minorHAnsi" w:cstheme="minorBidi"/>
                <w:sz w:val="22"/>
                <w:szCs w:val="22"/>
                <w:lang w:eastAsia="en-US"/>
              </w:rPr>
              <w:tab/>
            </w:r>
            <w:r>
              <w:rPr>
                <w:rStyle w:val="Hipercze"/>
              </w:rPr>
              <w:t>Żywność, woda i składniki odżywcze</w:t>
            </w:r>
            <w:r>
              <w:rPr>
                <w:webHidden/>
              </w:rPr>
              <w:tab/>
            </w:r>
            <w:r>
              <w:rPr>
                <w:webHidden/>
              </w:rPr>
              <w:fldChar w:fldCharType="begin"/>
            </w:r>
            <w:r>
              <w:rPr>
                <w:webHidden/>
              </w:rPr>
              <w:instrText xml:space="preserve"> PAGEREF _Toc34754987 \h </w:instrText>
            </w:r>
            <w:r>
              <w:rPr>
                <w:webHidden/>
              </w:rPr>
            </w:r>
            <w:r>
              <w:rPr>
                <w:webHidden/>
              </w:rPr>
              <w:fldChar w:fldCharType="separate"/>
            </w:r>
            <w:r>
              <w:rPr>
                <w:webHidden/>
              </w:rPr>
              <w:t>14</w:t>
            </w:r>
            <w:r>
              <w:rPr>
                <w:webHidden/>
              </w:rPr>
              <w:fldChar w:fldCharType="end"/>
            </w:r>
          </w:hyperlink>
        </w:p>
        <w:p w14:paraId="5DD89BF4"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88" w:history="1">
            <w:r>
              <w:rPr>
                <w:rStyle w:val="Hipercze"/>
                <w:noProof/>
              </w:rPr>
              <w:t>4.</w:t>
            </w:r>
            <w:r>
              <w:rPr>
                <w:rFonts w:asciiTheme="minorHAnsi" w:eastAsiaTheme="minorEastAsia" w:hAnsiTheme="minorHAnsi" w:cstheme="minorBidi"/>
                <w:caps w:val="0"/>
                <w:noProof/>
                <w:sz w:val="22"/>
                <w:szCs w:val="22"/>
                <w:lang w:eastAsia="en-US"/>
              </w:rPr>
              <w:tab/>
            </w:r>
            <w:r>
              <w:rPr>
                <w:rStyle w:val="Hipercze"/>
                <w:noProof/>
              </w:rPr>
              <w:t>MNIEJ ODPADÓW, WIĘKSZA WARTOŚĆ</w:t>
            </w:r>
            <w:r>
              <w:rPr>
                <w:noProof/>
                <w:webHidden/>
              </w:rPr>
              <w:tab/>
            </w:r>
            <w:r>
              <w:rPr>
                <w:noProof/>
                <w:webHidden/>
              </w:rPr>
              <w:fldChar w:fldCharType="begin"/>
            </w:r>
            <w:r>
              <w:rPr>
                <w:noProof/>
                <w:webHidden/>
              </w:rPr>
              <w:instrText xml:space="preserve"> PAGEREF _Toc34754988 \h </w:instrText>
            </w:r>
            <w:r>
              <w:rPr>
                <w:noProof/>
                <w:webHidden/>
              </w:rPr>
            </w:r>
            <w:r>
              <w:rPr>
                <w:noProof/>
                <w:webHidden/>
              </w:rPr>
              <w:fldChar w:fldCharType="separate"/>
            </w:r>
            <w:r>
              <w:rPr>
                <w:noProof/>
                <w:webHidden/>
              </w:rPr>
              <w:t>14</w:t>
            </w:r>
            <w:r>
              <w:rPr>
                <w:noProof/>
                <w:webHidden/>
              </w:rPr>
              <w:fldChar w:fldCharType="end"/>
            </w:r>
          </w:hyperlink>
        </w:p>
        <w:p w14:paraId="59E3DA26"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89" w:history="1">
            <w:r>
              <w:rPr>
                <w:rStyle w:val="Hipercze"/>
              </w:rPr>
              <w:t>4.1.</w:t>
            </w:r>
            <w:r>
              <w:rPr>
                <w:rFonts w:asciiTheme="minorHAnsi" w:eastAsiaTheme="minorEastAsia" w:hAnsiTheme="minorHAnsi" w:cstheme="minorBidi"/>
                <w:sz w:val="22"/>
                <w:szCs w:val="22"/>
                <w:lang w:eastAsia="en-US"/>
              </w:rPr>
              <w:tab/>
            </w:r>
            <w:r>
              <w:rPr>
                <w:rStyle w:val="Hipercze"/>
              </w:rPr>
              <w:t>Bardziej skuteczna polityka dotycząca odpadów wspierająca zapobieganie powstawaniu odpadów i obieg zamknięty</w:t>
            </w:r>
            <w:r>
              <w:rPr>
                <w:webHidden/>
              </w:rPr>
              <w:tab/>
            </w:r>
            <w:r>
              <w:rPr>
                <w:webHidden/>
              </w:rPr>
              <w:fldChar w:fldCharType="begin"/>
            </w:r>
            <w:r>
              <w:rPr>
                <w:webHidden/>
              </w:rPr>
              <w:instrText xml:space="preserve"> PAGEREF _Toc347</w:instrText>
            </w:r>
            <w:r>
              <w:rPr>
                <w:webHidden/>
              </w:rPr>
              <w:instrText xml:space="preserve">54989 \h </w:instrText>
            </w:r>
            <w:r>
              <w:rPr>
                <w:webHidden/>
              </w:rPr>
            </w:r>
            <w:r>
              <w:rPr>
                <w:webHidden/>
              </w:rPr>
              <w:fldChar w:fldCharType="separate"/>
            </w:r>
            <w:r>
              <w:rPr>
                <w:webHidden/>
              </w:rPr>
              <w:t>14</w:t>
            </w:r>
            <w:r>
              <w:rPr>
                <w:webHidden/>
              </w:rPr>
              <w:fldChar w:fldCharType="end"/>
            </w:r>
          </w:hyperlink>
        </w:p>
        <w:p w14:paraId="1534BCF9"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0" w:history="1">
            <w:r>
              <w:rPr>
                <w:rStyle w:val="Hipercze"/>
              </w:rPr>
              <w:t>4.2.</w:t>
            </w:r>
            <w:r>
              <w:rPr>
                <w:rFonts w:asciiTheme="minorHAnsi" w:eastAsiaTheme="minorEastAsia" w:hAnsiTheme="minorHAnsi" w:cstheme="minorBidi"/>
                <w:sz w:val="22"/>
                <w:szCs w:val="22"/>
                <w:lang w:eastAsia="en-US"/>
              </w:rPr>
              <w:tab/>
            </w:r>
            <w:r>
              <w:rPr>
                <w:rStyle w:val="Hipercze"/>
              </w:rPr>
              <w:t>Wzmocnienie obiegu zamkniętego w środowisku wolnym od substancji toksycznych</w:t>
            </w:r>
            <w:r>
              <w:rPr>
                <w:webHidden/>
              </w:rPr>
              <w:tab/>
            </w:r>
            <w:r>
              <w:rPr>
                <w:webHidden/>
              </w:rPr>
              <w:fldChar w:fldCharType="begin"/>
            </w:r>
            <w:r>
              <w:rPr>
                <w:webHidden/>
              </w:rPr>
              <w:instrText xml:space="preserve"> PAGEREF _Toc34754990 \h </w:instrText>
            </w:r>
            <w:r>
              <w:rPr>
                <w:webHidden/>
              </w:rPr>
            </w:r>
            <w:r>
              <w:rPr>
                <w:webHidden/>
              </w:rPr>
              <w:fldChar w:fldCharType="separate"/>
            </w:r>
            <w:r>
              <w:rPr>
                <w:webHidden/>
              </w:rPr>
              <w:t>15</w:t>
            </w:r>
            <w:r>
              <w:rPr>
                <w:webHidden/>
              </w:rPr>
              <w:fldChar w:fldCharType="end"/>
            </w:r>
          </w:hyperlink>
        </w:p>
        <w:p w14:paraId="234255C7"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1" w:history="1">
            <w:r>
              <w:rPr>
                <w:rStyle w:val="Hipercze"/>
              </w:rPr>
              <w:t>4.3.</w:t>
            </w:r>
            <w:r>
              <w:rPr>
                <w:rFonts w:asciiTheme="minorHAnsi" w:eastAsiaTheme="minorEastAsia" w:hAnsiTheme="minorHAnsi" w:cstheme="minorBidi"/>
                <w:sz w:val="22"/>
                <w:szCs w:val="22"/>
                <w:lang w:eastAsia="en-US"/>
              </w:rPr>
              <w:tab/>
            </w:r>
            <w:r>
              <w:rPr>
                <w:rStyle w:val="Hipercze"/>
              </w:rPr>
              <w:t>Stworzenie dobrze funkcjonującego unijnego rynku surowców wtórnych</w:t>
            </w:r>
            <w:r>
              <w:rPr>
                <w:webHidden/>
              </w:rPr>
              <w:tab/>
            </w:r>
            <w:r>
              <w:rPr>
                <w:webHidden/>
              </w:rPr>
              <w:fldChar w:fldCharType="begin"/>
            </w:r>
            <w:r>
              <w:rPr>
                <w:webHidden/>
              </w:rPr>
              <w:instrText xml:space="preserve"> PAGEREF _Toc34754991 \h </w:instrText>
            </w:r>
            <w:r>
              <w:rPr>
                <w:webHidden/>
              </w:rPr>
            </w:r>
            <w:r>
              <w:rPr>
                <w:webHidden/>
              </w:rPr>
              <w:fldChar w:fldCharType="separate"/>
            </w:r>
            <w:r>
              <w:rPr>
                <w:webHidden/>
              </w:rPr>
              <w:t>16</w:t>
            </w:r>
            <w:r>
              <w:rPr>
                <w:webHidden/>
              </w:rPr>
              <w:fldChar w:fldCharType="end"/>
            </w:r>
          </w:hyperlink>
        </w:p>
        <w:p w14:paraId="42E18B69"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2" w:history="1">
            <w:r>
              <w:rPr>
                <w:rStyle w:val="Hipercze"/>
              </w:rPr>
              <w:t>4.4.</w:t>
            </w:r>
            <w:r>
              <w:rPr>
                <w:rFonts w:asciiTheme="minorHAnsi" w:eastAsiaTheme="minorEastAsia" w:hAnsiTheme="minorHAnsi" w:cstheme="minorBidi"/>
                <w:sz w:val="22"/>
                <w:szCs w:val="22"/>
                <w:lang w:eastAsia="en-US"/>
              </w:rPr>
              <w:tab/>
            </w:r>
            <w:r>
              <w:rPr>
                <w:rStyle w:val="Hipercze"/>
              </w:rPr>
              <w:t>Rozwiązanie problemu wywozu odpadów z UE</w:t>
            </w:r>
            <w:r>
              <w:rPr>
                <w:webHidden/>
              </w:rPr>
              <w:tab/>
            </w:r>
            <w:r>
              <w:rPr>
                <w:webHidden/>
              </w:rPr>
              <w:fldChar w:fldCharType="begin"/>
            </w:r>
            <w:r>
              <w:rPr>
                <w:webHidden/>
              </w:rPr>
              <w:instrText xml:space="preserve"> PAGEREF _Toc34754992 \h </w:instrText>
            </w:r>
            <w:r>
              <w:rPr>
                <w:webHidden/>
              </w:rPr>
            </w:r>
            <w:r>
              <w:rPr>
                <w:webHidden/>
              </w:rPr>
              <w:fldChar w:fldCharType="separate"/>
            </w:r>
            <w:r>
              <w:rPr>
                <w:webHidden/>
              </w:rPr>
              <w:t>17</w:t>
            </w:r>
            <w:r>
              <w:rPr>
                <w:webHidden/>
              </w:rPr>
              <w:fldChar w:fldCharType="end"/>
            </w:r>
          </w:hyperlink>
        </w:p>
        <w:p w14:paraId="61AE05FF"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93" w:history="1">
            <w:r>
              <w:rPr>
                <w:rStyle w:val="Hipercze"/>
                <w:noProof/>
              </w:rPr>
              <w:t>5.</w:t>
            </w:r>
            <w:r>
              <w:rPr>
                <w:rFonts w:asciiTheme="minorHAnsi" w:eastAsiaTheme="minorEastAsia" w:hAnsiTheme="minorHAnsi" w:cstheme="minorBidi"/>
                <w:caps w:val="0"/>
                <w:noProof/>
                <w:sz w:val="22"/>
                <w:szCs w:val="22"/>
                <w:lang w:eastAsia="en-US"/>
              </w:rPr>
              <w:tab/>
            </w:r>
            <w:r>
              <w:rPr>
                <w:rStyle w:val="Hipercze"/>
                <w:noProof/>
              </w:rPr>
              <w:t>Dostosowanie obiegu zamkniętego do potrzeb ludzi, r</w:t>
            </w:r>
            <w:r>
              <w:rPr>
                <w:rStyle w:val="Hipercze"/>
                <w:noProof/>
              </w:rPr>
              <w:t>egionów i miast</w:t>
            </w:r>
            <w:r>
              <w:rPr>
                <w:noProof/>
                <w:webHidden/>
              </w:rPr>
              <w:tab/>
            </w:r>
            <w:r>
              <w:rPr>
                <w:noProof/>
                <w:webHidden/>
              </w:rPr>
              <w:fldChar w:fldCharType="begin"/>
            </w:r>
            <w:r>
              <w:rPr>
                <w:noProof/>
                <w:webHidden/>
              </w:rPr>
              <w:instrText xml:space="preserve"> PAGEREF _Toc34754993 \h </w:instrText>
            </w:r>
            <w:r>
              <w:rPr>
                <w:noProof/>
                <w:webHidden/>
              </w:rPr>
            </w:r>
            <w:r>
              <w:rPr>
                <w:noProof/>
                <w:webHidden/>
              </w:rPr>
              <w:fldChar w:fldCharType="separate"/>
            </w:r>
            <w:r>
              <w:rPr>
                <w:noProof/>
                <w:webHidden/>
              </w:rPr>
              <w:t>18</w:t>
            </w:r>
            <w:r>
              <w:rPr>
                <w:noProof/>
                <w:webHidden/>
              </w:rPr>
              <w:fldChar w:fldCharType="end"/>
            </w:r>
          </w:hyperlink>
        </w:p>
        <w:p w14:paraId="6C28F315"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94" w:history="1">
            <w:r>
              <w:rPr>
                <w:rStyle w:val="Hipercze"/>
                <w:noProof/>
              </w:rPr>
              <w:t>6.</w:t>
            </w:r>
            <w:r>
              <w:rPr>
                <w:rFonts w:asciiTheme="minorHAnsi" w:eastAsiaTheme="minorEastAsia" w:hAnsiTheme="minorHAnsi" w:cstheme="minorBidi"/>
                <w:caps w:val="0"/>
                <w:noProof/>
                <w:sz w:val="22"/>
                <w:szCs w:val="22"/>
                <w:lang w:eastAsia="en-US"/>
              </w:rPr>
              <w:tab/>
            </w:r>
            <w:r>
              <w:rPr>
                <w:rStyle w:val="Hipercze"/>
                <w:noProof/>
              </w:rPr>
              <w:t>DZIAŁANIA PRZEKROJOWE</w:t>
            </w:r>
            <w:r>
              <w:rPr>
                <w:noProof/>
                <w:webHidden/>
              </w:rPr>
              <w:tab/>
            </w:r>
            <w:r>
              <w:rPr>
                <w:noProof/>
                <w:webHidden/>
              </w:rPr>
              <w:fldChar w:fldCharType="begin"/>
            </w:r>
            <w:r>
              <w:rPr>
                <w:noProof/>
                <w:webHidden/>
              </w:rPr>
              <w:instrText xml:space="preserve"> PAGEREF _Toc34754994 \h </w:instrText>
            </w:r>
            <w:r>
              <w:rPr>
                <w:noProof/>
                <w:webHidden/>
              </w:rPr>
            </w:r>
            <w:r>
              <w:rPr>
                <w:noProof/>
                <w:webHidden/>
              </w:rPr>
              <w:fldChar w:fldCharType="separate"/>
            </w:r>
            <w:r>
              <w:rPr>
                <w:noProof/>
                <w:webHidden/>
              </w:rPr>
              <w:t>18</w:t>
            </w:r>
            <w:r>
              <w:rPr>
                <w:noProof/>
                <w:webHidden/>
              </w:rPr>
              <w:fldChar w:fldCharType="end"/>
            </w:r>
          </w:hyperlink>
        </w:p>
        <w:p w14:paraId="7A025899"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5" w:history="1">
            <w:r>
              <w:rPr>
                <w:rStyle w:val="Hipercze"/>
              </w:rPr>
              <w:t>6.1.</w:t>
            </w:r>
            <w:r>
              <w:rPr>
                <w:rFonts w:asciiTheme="minorHAnsi" w:eastAsiaTheme="minorEastAsia" w:hAnsiTheme="minorHAnsi" w:cstheme="minorBidi"/>
                <w:sz w:val="22"/>
                <w:szCs w:val="22"/>
                <w:lang w:eastAsia="en-US"/>
              </w:rPr>
              <w:tab/>
            </w:r>
            <w:r>
              <w:rPr>
                <w:rStyle w:val="Hipercze"/>
              </w:rPr>
              <w:t>Obieg zamknięty jako warunek wstępny neutralności klimatycznej</w:t>
            </w:r>
            <w:r>
              <w:rPr>
                <w:webHidden/>
              </w:rPr>
              <w:tab/>
            </w:r>
            <w:r>
              <w:rPr>
                <w:webHidden/>
              </w:rPr>
              <w:fldChar w:fldCharType="begin"/>
            </w:r>
            <w:r>
              <w:rPr>
                <w:webHidden/>
              </w:rPr>
              <w:instrText xml:space="preserve"> PAGEREF _Toc34754995 \h </w:instrText>
            </w:r>
            <w:r>
              <w:rPr>
                <w:webHidden/>
              </w:rPr>
            </w:r>
            <w:r>
              <w:rPr>
                <w:webHidden/>
              </w:rPr>
              <w:fldChar w:fldCharType="separate"/>
            </w:r>
            <w:r>
              <w:rPr>
                <w:webHidden/>
              </w:rPr>
              <w:t>18</w:t>
            </w:r>
            <w:r>
              <w:rPr>
                <w:webHidden/>
              </w:rPr>
              <w:fldChar w:fldCharType="end"/>
            </w:r>
          </w:hyperlink>
        </w:p>
        <w:p w14:paraId="470DDC0B"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6" w:history="1">
            <w:r>
              <w:rPr>
                <w:rStyle w:val="Hipercze"/>
              </w:rPr>
              <w:t>6.2.</w:t>
            </w:r>
            <w:r>
              <w:rPr>
                <w:rFonts w:asciiTheme="minorHAnsi" w:eastAsiaTheme="minorEastAsia" w:hAnsiTheme="minorHAnsi" w:cstheme="minorBidi"/>
                <w:sz w:val="22"/>
                <w:szCs w:val="22"/>
                <w:lang w:eastAsia="en-US"/>
              </w:rPr>
              <w:tab/>
            </w:r>
            <w:r>
              <w:rPr>
                <w:rStyle w:val="Hipercze"/>
              </w:rPr>
              <w:t>Zapewnienie odpowiedniej opłacalności</w:t>
            </w:r>
            <w:r>
              <w:rPr>
                <w:webHidden/>
              </w:rPr>
              <w:tab/>
            </w:r>
            <w:r>
              <w:rPr>
                <w:webHidden/>
              </w:rPr>
              <w:fldChar w:fldCharType="begin"/>
            </w:r>
            <w:r>
              <w:rPr>
                <w:webHidden/>
              </w:rPr>
              <w:instrText xml:space="preserve"> PAGEREF _Toc34754996 \h </w:instrText>
            </w:r>
            <w:r>
              <w:rPr>
                <w:webHidden/>
              </w:rPr>
            </w:r>
            <w:r>
              <w:rPr>
                <w:webHidden/>
              </w:rPr>
              <w:fldChar w:fldCharType="separate"/>
            </w:r>
            <w:r>
              <w:rPr>
                <w:webHidden/>
              </w:rPr>
              <w:t>19</w:t>
            </w:r>
            <w:r>
              <w:rPr>
                <w:webHidden/>
              </w:rPr>
              <w:fldChar w:fldCharType="end"/>
            </w:r>
          </w:hyperlink>
        </w:p>
        <w:p w14:paraId="79BF7293" w14:textId="77777777" w:rsidR="00CC212B" w:rsidRDefault="009635FF">
          <w:pPr>
            <w:pStyle w:val="Spistreci2"/>
            <w:tabs>
              <w:tab w:val="left" w:pos="1077"/>
            </w:tabs>
            <w:rPr>
              <w:rFonts w:asciiTheme="minorHAnsi" w:eastAsiaTheme="minorEastAsia" w:hAnsiTheme="minorHAnsi" w:cstheme="minorBidi"/>
              <w:sz w:val="22"/>
              <w:szCs w:val="22"/>
              <w:lang w:eastAsia="en-US"/>
            </w:rPr>
          </w:pPr>
          <w:hyperlink w:anchor="_Toc34754997" w:history="1">
            <w:r>
              <w:rPr>
                <w:rStyle w:val="Hipercze"/>
              </w:rPr>
              <w:t>6.3.</w:t>
            </w:r>
            <w:r>
              <w:rPr>
                <w:rFonts w:asciiTheme="minorHAnsi" w:eastAsiaTheme="minorEastAsia" w:hAnsiTheme="minorHAnsi" w:cstheme="minorBidi"/>
                <w:sz w:val="22"/>
                <w:szCs w:val="22"/>
                <w:lang w:eastAsia="en-US"/>
              </w:rPr>
              <w:tab/>
            </w:r>
            <w:r>
              <w:rPr>
                <w:rStyle w:val="Hipercze"/>
              </w:rPr>
              <w:t>Wspieranie procesu przejścia poprzez badania, innowacje i transformację cyfrową</w:t>
            </w:r>
            <w:r>
              <w:rPr>
                <w:webHidden/>
              </w:rPr>
              <w:tab/>
            </w:r>
            <w:r>
              <w:rPr>
                <w:webHidden/>
              </w:rPr>
              <w:fldChar w:fldCharType="begin"/>
            </w:r>
            <w:r>
              <w:rPr>
                <w:webHidden/>
              </w:rPr>
              <w:instrText xml:space="preserve"> PAGEREF _Toc34754997 \h </w:instrText>
            </w:r>
            <w:r>
              <w:rPr>
                <w:webHidden/>
              </w:rPr>
            </w:r>
            <w:r>
              <w:rPr>
                <w:webHidden/>
              </w:rPr>
              <w:fldChar w:fldCharType="separate"/>
            </w:r>
            <w:r>
              <w:rPr>
                <w:webHidden/>
              </w:rPr>
              <w:t>20</w:t>
            </w:r>
            <w:r>
              <w:rPr>
                <w:webHidden/>
              </w:rPr>
              <w:fldChar w:fldCharType="end"/>
            </w:r>
          </w:hyperlink>
        </w:p>
        <w:p w14:paraId="409B76C6"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98" w:history="1">
            <w:r>
              <w:rPr>
                <w:rStyle w:val="Hipercze"/>
                <w:noProof/>
              </w:rPr>
              <w:t>7.</w:t>
            </w:r>
            <w:r>
              <w:rPr>
                <w:rFonts w:asciiTheme="minorHAnsi" w:eastAsiaTheme="minorEastAsia" w:hAnsiTheme="minorHAnsi" w:cstheme="minorBidi"/>
                <w:caps w:val="0"/>
                <w:noProof/>
                <w:sz w:val="22"/>
                <w:szCs w:val="22"/>
                <w:lang w:eastAsia="en-US"/>
              </w:rPr>
              <w:tab/>
            </w:r>
            <w:r>
              <w:rPr>
                <w:rStyle w:val="Hipercze"/>
                <w:noProof/>
              </w:rPr>
              <w:t>POZYCJA LIDERA W DZIAŁANIACH NA</w:t>
            </w:r>
            <w:r>
              <w:rPr>
                <w:rStyle w:val="Hipercze"/>
                <w:noProof/>
              </w:rPr>
              <w:t xml:space="preserve"> POZIOMIE ŚWIATOWYM</w:t>
            </w:r>
            <w:r>
              <w:rPr>
                <w:noProof/>
                <w:webHidden/>
              </w:rPr>
              <w:tab/>
            </w:r>
            <w:r>
              <w:rPr>
                <w:noProof/>
                <w:webHidden/>
              </w:rPr>
              <w:fldChar w:fldCharType="begin"/>
            </w:r>
            <w:r>
              <w:rPr>
                <w:noProof/>
                <w:webHidden/>
              </w:rPr>
              <w:instrText xml:space="preserve"> PAGEREF _Toc34754998 \h </w:instrText>
            </w:r>
            <w:r>
              <w:rPr>
                <w:noProof/>
                <w:webHidden/>
              </w:rPr>
            </w:r>
            <w:r>
              <w:rPr>
                <w:noProof/>
                <w:webHidden/>
              </w:rPr>
              <w:fldChar w:fldCharType="separate"/>
            </w:r>
            <w:r>
              <w:rPr>
                <w:noProof/>
                <w:webHidden/>
              </w:rPr>
              <w:t>21</w:t>
            </w:r>
            <w:r>
              <w:rPr>
                <w:noProof/>
                <w:webHidden/>
              </w:rPr>
              <w:fldChar w:fldCharType="end"/>
            </w:r>
          </w:hyperlink>
        </w:p>
        <w:p w14:paraId="2728700F"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4999" w:history="1">
            <w:r>
              <w:rPr>
                <w:rStyle w:val="Hipercze"/>
                <w:noProof/>
              </w:rPr>
              <w:t>8.</w:t>
            </w:r>
            <w:r>
              <w:rPr>
                <w:rFonts w:asciiTheme="minorHAnsi" w:eastAsiaTheme="minorEastAsia" w:hAnsiTheme="minorHAnsi" w:cstheme="minorBidi"/>
                <w:caps w:val="0"/>
                <w:noProof/>
                <w:sz w:val="22"/>
                <w:szCs w:val="22"/>
                <w:lang w:eastAsia="en-US"/>
              </w:rPr>
              <w:tab/>
            </w:r>
            <w:r>
              <w:rPr>
                <w:rStyle w:val="Hipercze"/>
                <w:noProof/>
              </w:rPr>
              <w:t>MONITOROWANIE POSTĘPÓW</w:t>
            </w:r>
            <w:r>
              <w:rPr>
                <w:noProof/>
                <w:webHidden/>
              </w:rPr>
              <w:tab/>
            </w:r>
            <w:r>
              <w:rPr>
                <w:noProof/>
                <w:webHidden/>
              </w:rPr>
              <w:fldChar w:fldCharType="begin"/>
            </w:r>
            <w:r>
              <w:rPr>
                <w:noProof/>
                <w:webHidden/>
              </w:rPr>
              <w:instrText xml:space="preserve"> PAGEREF _Toc34754999 \h </w:instrText>
            </w:r>
            <w:r>
              <w:rPr>
                <w:noProof/>
                <w:webHidden/>
              </w:rPr>
            </w:r>
            <w:r>
              <w:rPr>
                <w:noProof/>
                <w:webHidden/>
              </w:rPr>
              <w:fldChar w:fldCharType="separate"/>
            </w:r>
            <w:r>
              <w:rPr>
                <w:noProof/>
                <w:webHidden/>
              </w:rPr>
              <w:t>22</w:t>
            </w:r>
            <w:r>
              <w:rPr>
                <w:noProof/>
                <w:webHidden/>
              </w:rPr>
              <w:fldChar w:fldCharType="end"/>
            </w:r>
          </w:hyperlink>
        </w:p>
        <w:p w14:paraId="555FB907" w14:textId="77777777" w:rsidR="00CC212B" w:rsidRDefault="009635FF">
          <w:pPr>
            <w:pStyle w:val="Spistreci1"/>
            <w:rPr>
              <w:rFonts w:asciiTheme="minorHAnsi" w:eastAsiaTheme="minorEastAsia" w:hAnsiTheme="minorHAnsi" w:cstheme="minorBidi"/>
              <w:caps w:val="0"/>
              <w:noProof/>
              <w:sz w:val="22"/>
              <w:szCs w:val="22"/>
              <w:lang w:eastAsia="en-US"/>
            </w:rPr>
          </w:pPr>
          <w:hyperlink w:anchor="_Toc34755000" w:history="1">
            <w:r>
              <w:rPr>
                <w:rStyle w:val="Hipercze"/>
                <w:noProof/>
              </w:rPr>
              <w:t>9.</w:t>
            </w:r>
            <w:r>
              <w:rPr>
                <w:rFonts w:asciiTheme="minorHAnsi" w:eastAsiaTheme="minorEastAsia" w:hAnsiTheme="minorHAnsi" w:cstheme="minorBidi"/>
                <w:caps w:val="0"/>
                <w:noProof/>
                <w:sz w:val="22"/>
                <w:szCs w:val="22"/>
                <w:lang w:eastAsia="en-US"/>
              </w:rPr>
              <w:tab/>
            </w:r>
            <w:r>
              <w:rPr>
                <w:rStyle w:val="Hipercze"/>
                <w:noProof/>
              </w:rPr>
              <w:t>Podsumowanie</w:t>
            </w:r>
            <w:r>
              <w:rPr>
                <w:noProof/>
                <w:webHidden/>
              </w:rPr>
              <w:tab/>
            </w:r>
            <w:r>
              <w:rPr>
                <w:noProof/>
                <w:webHidden/>
              </w:rPr>
              <w:fldChar w:fldCharType="begin"/>
            </w:r>
            <w:r>
              <w:rPr>
                <w:noProof/>
                <w:webHidden/>
              </w:rPr>
              <w:instrText xml:space="preserve"> PAGEREF _Toc34755000 \h </w:instrText>
            </w:r>
            <w:r>
              <w:rPr>
                <w:noProof/>
                <w:webHidden/>
              </w:rPr>
            </w:r>
            <w:r>
              <w:rPr>
                <w:noProof/>
                <w:webHidden/>
              </w:rPr>
              <w:fldChar w:fldCharType="separate"/>
            </w:r>
            <w:r>
              <w:rPr>
                <w:noProof/>
                <w:webHidden/>
              </w:rPr>
              <w:t>22</w:t>
            </w:r>
            <w:r>
              <w:rPr>
                <w:noProof/>
                <w:webHidden/>
              </w:rPr>
              <w:fldChar w:fldCharType="end"/>
            </w:r>
          </w:hyperlink>
        </w:p>
        <w:p w14:paraId="544A299E" w14:textId="77777777" w:rsidR="00CC212B" w:rsidRDefault="009635FF">
          <w:pPr>
            <w:rPr>
              <w:noProof/>
              <w:szCs w:val="24"/>
            </w:rPr>
          </w:pPr>
          <w:r>
            <w:rPr>
              <w:b/>
              <w:bCs/>
              <w:noProof/>
            </w:rPr>
            <w:fldChar w:fldCharType="end"/>
          </w:r>
        </w:p>
      </w:sdtContent>
    </w:sdt>
    <w:p w14:paraId="3C2B77B4" w14:textId="77777777" w:rsidR="00CC212B" w:rsidRDefault="009635FF">
      <w:pPr>
        <w:spacing w:after="0"/>
        <w:jc w:val="left"/>
        <w:rPr>
          <w:noProof/>
          <w:szCs w:val="24"/>
        </w:rPr>
      </w:pPr>
      <w:r>
        <w:rPr>
          <w:noProof/>
        </w:rPr>
        <w:br w:type="page"/>
      </w:r>
    </w:p>
    <w:p w14:paraId="6A9BFE0B" w14:textId="77777777" w:rsidR="00CC212B" w:rsidRDefault="009635FF">
      <w:pPr>
        <w:spacing w:after="120"/>
        <w:rPr>
          <w:noProof/>
          <w:szCs w:val="24"/>
        </w:rPr>
      </w:pPr>
      <w:r>
        <w:rPr>
          <w:noProof/>
        </w:rPr>
        <w:lastRenderedPageBreak/>
        <w:fldChar w:fldCharType="begin"/>
      </w:r>
      <w:r>
        <w:rPr>
          <w:noProof/>
        </w:rPr>
        <w:instrText xml:space="preserve"> TOC \o "1-3" \h \z \u </w:instrText>
      </w:r>
      <w:r>
        <w:rPr>
          <w:noProof/>
        </w:rPr>
        <w:fldChar w:fldCharType="end"/>
      </w:r>
    </w:p>
    <w:p w14:paraId="7D6DDB09" w14:textId="77777777" w:rsidR="00CC212B" w:rsidRDefault="009635FF">
      <w:pPr>
        <w:pStyle w:val="Nagwek1"/>
        <w:spacing w:before="0" w:after="120"/>
        <w:rPr>
          <w:noProof/>
          <w:szCs w:val="24"/>
        </w:rPr>
      </w:pPr>
      <w:bookmarkStart w:id="1" w:name="_Toc34754975"/>
      <w:r>
        <w:rPr>
          <w:noProof/>
        </w:rPr>
        <w:t>WPROWADZENIE</w:t>
      </w:r>
      <w:bookmarkEnd w:id="1"/>
      <w:r>
        <w:rPr>
          <w:noProof/>
        </w:rPr>
        <w:t xml:space="preserve"> </w:t>
      </w:r>
    </w:p>
    <w:p w14:paraId="7A78EFD0" w14:textId="77777777" w:rsidR="00CC212B" w:rsidRDefault="009635FF">
      <w:pPr>
        <w:spacing w:after="120"/>
        <w:rPr>
          <w:noProof/>
          <w:szCs w:val="24"/>
        </w:rPr>
      </w:pPr>
      <w:r>
        <w:rPr>
          <w:b/>
          <w:noProof/>
        </w:rPr>
        <w:t>Istnieje tylko jedna planeta Ziemia, lecz do 2050 r. światowa konsumpcja będzie tak duża, jak gdyby było ich trzy</w:t>
      </w:r>
      <w:r>
        <w:rPr>
          <w:rStyle w:val="Odwoanieprzypisudolnego"/>
          <w:noProof/>
        </w:rPr>
        <w:footnoteReference w:id="2"/>
      </w:r>
      <w:r>
        <w:rPr>
          <w:noProof/>
        </w:rPr>
        <w:t>. Oczekuje się, że w ciągu najbliższych czterdziestu lat światowe zużycie materiałów takich jak bioma</w:t>
      </w:r>
      <w:r>
        <w:rPr>
          <w:noProof/>
        </w:rPr>
        <w:t>sa, paliwa kopalne, metale i minerały podwoi się</w:t>
      </w:r>
      <w:r>
        <w:rPr>
          <w:rStyle w:val="Odwoanieprzypisudolnego"/>
          <w:noProof/>
        </w:rPr>
        <w:footnoteReference w:id="3"/>
      </w:r>
      <w:r>
        <w:rPr>
          <w:noProof/>
        </w:rPr>
        <w:t>, natomiast ilość wytwarzanych rocznie odpadów wzrośnie o 70 %</w:t>
      </w:r>
      <w:r>
        <w:rPr>
          <w:rStyle w:val="Odwoanieprzypisudolnego"/>
          <w:noProof/>
        </w:rPr>
        <w:footnoteReference w:id="4"/>
      </w:r>
      <w:r>
        <w:rPr>
          <w:noProof/>
        </w:rPr>
        <w:t xml:space="preserve"> do 2050 r. </w:t>
      </w:r>
    </w:p>
    <w:p w14:paraId="0C94EF09" w14:textId="77777777" w:rsidR="00CC212B" w:rsidRDefault="009635FF">
      <w:pPr>
        <w:spacing w:after="120"/>
        <w:rPr>
          <w:noProof/>
          <w:szCs w:val="24"/>
        </w:rPr>
      </w:pPr>
      <w:r>
        <w:rPr>
          <w:noProof/>
        </w:rPr>
        <w:t>Ponieważ połowa całkowitej emisji gazów cieplarnianych oraz ponad 90 % utraty różnorodności biologicznej i deficytu wody wynika z</w:t>
      </w:r>
      <w:r>
        <w:rPr>
          <w:noProof/>
        </w:rPr>
        <w:t xml:space="preserve"> wydobycia i przetwarzania zasobów, </w:t>
      </w:r>
      <w:r>
        <w:rPr>
          <w:b/>
          <w:noProof/>
        </w:rPr>
        <w:t>Europejski zielony ład</w:t>
      </w:r>
      <w:r>
        <w:rPr>
          <w:rStyle w:val="Odwoanieprzypisudolnego"/>
          <w:noProof/>
        </w:rPr>
        <w:footnoteReference w:id="5"/>
      </w:r>
      <w:r>
        <w:rPr>
          <w:noProof/>
        </w:rPr>
        <w:t xml:space="preserve"> dał początek uzgodnionej strategii na rzecz neutralnej dla klimatu, zasobooszczędnej i konkurencyjnej gospodarki. </w:t>
      </w:r>
      <w:r>
        <w:rPr>
          <w:b/>
          <w:noProof/>
        </w:rPr>
        <w:t>Rozszerzenie zakresu gospodarki o obiegu zamkniętym z liderów na podmioty gospoda</w:t>
      </w:r>
      <w:r>
        <w:rPr>
          <w:b/>
          <w:noProof/>
        </w:rPr>
        <w:t>rcze głównego nurtu</w:t>
      </w:r>
      <w:r>
        <w:rPr>
          <w:noProof/>
        </w:rPr>
        <w:t xml:space="preserve"> przyczyni się w decydującym stopniu do osiągnięcia </w:t>
      </w:r>
      <w:r>
        <w:rPr>
          <w:b/>
          <w:noProof/>
        </w:rPr>
        <w:t>neutralności klimatycznej do 2050 r.</w:t>
      </w:r>
      <w:r>
        <w:rPr>
          <w:noProof/>
        </w:rPr>
        <w:t xml:space="preserve"> oraz </w:t>
      </w:r>
      <w:r>
        <w:rPr>
          <w:b/>
          <w:noProof/>
        </w:rPr>
        <w:t>oddzielenia wzrostu gospodarczego od wykorzystania zasobów</w:t>
      </w:r>
      <w:r>
        <w:rPr>
          <w:noProof/>
        </w:rPr>
        <w:t xml:space="preserve"> przy jednoczesnym zapewnieniu długoterminowej konkurencyjności UE i bez pozostawiani</w:t>
      </w:r>
      <w:r>
        <w:rPr>
          <w:noProof/>
        </w:rPr>
        <w:t xml:space="preserve">a kogokolwiek w tyle. </w:t>
      </w:r>
    </w:p>
    <w:p w14:paraId="48A2D21C" w14:textId="77777777" w:rsidR="00CC212B" w:rsidRDefault="009635FF">
      <w:pPr>
        <w:spacing w:after="120"/>
        <w:rPr>
          <w:noProof/>
          <w:szCs w:val="24"/>
        </w:rPr>
      </w:pPr>
      <w:r>
        <w:rPr>
          <w:noProof/>
        </w:rPr>
        <w:t xml:space="preserve">Aby spełnić tę ambicję, </w:t>
      </w:r>
      <w:r>
        <w:rPr>
          <w:b/>
          <w:noProof/>
        </w:rPr>
        <w:t>UE musi przyspieszyć proces przechodzenia na model regeneracyjnego wzrostu, który oddaje planecie więcej niż zabiera</w:t>
      </w:r>
      <w:r>
        <w:rPr>
          <w:noProof/>
        </w:rPr>
        <w:t>, poczynić postępy na drodze ku</w:t>
      </w:r>
      <w:r>
        <w:rPr>
          <w:b/>
          <w:noProof/>
        </w:rPr>
        <w:t xml:space="preserve"> utrzymaniu konsumpcji zasobów w ramach ograniczeń planety</w:t>
      </w:r>
      <w:r>
        <w:rPr>
          <w:noProof/>
        </w:rPr>
        <w:t>, a </w:t>
      </w:r>
      <w:r>
        <w:rPr>
          <w:noProof/>
        </w:rPr>
        <w:t xml:space="preserve">zatem musi dążyć do </w:t>
      </w:r>
      <w:r>
        <w:rPr>
          <w:b/>
          <w:noProof/>
        </w:rPr>
        <w:t>zmniejszenia śladu konsumpcyjnego</w:t>
      </w:r>
      <w:r>
        <w:rPr>
          <w:noProof/>
        </w:rPr>
        <w:t xml:space="preserve"> i </w:t>
      </w:r>
      <w:r>
        <w:rPr>
          <w:b/>
          <w:noProof/>
        </w:rPr>
        <w:t>podwojenia wskaźnika wykorzystania materiałów w obiegu zamkniętym w najbliższym dziesięcioleciu</w:t>
      </w:r>
      <w:r>
        <w:rPr>
          <w:noProof/>
        </w:rPr>
        <w:t xml:space="preserve">. </w:t>
      </w:r>
    </w:p>
    <w:p w14:paraId="29634B99" w14:textId="77777777" w:rsidR="00CC212B" w:rsidRDefault="009635FF">
      <w:pPr>
        <w:spacing w:after="120"/>
        <w:rPr>
          <w:noProof/>
          <w:szCs w:val="24"/>
        </w:rPr>
      </w:pPr>
      <w:r>
        <w:rPr>
          <w:b/>
          <w:noProof/>
        </w:rPr>
        <w:t>Dla przedsiębiorców współpraca nad stworzeniem ram dla zrównoważonych produktów</w:t>
      </w:r>
      <w:r>
        <w:rPr>
          <w:noProof/>
        </w:rPr>
        <w:t xml:space="preserve"> stworzy nowe możliwośc</w:t>
      </w:r>
      <w:r>
        <w:rPr>
          <w:noProof/>
        </w:rPr>
        <w:t xml:space="preserve">i w UE i poza jej granicami. To </w:t>
      </w:r>
      <w:r>
        <w:rPr>
          <w:b/>
          <w:noProof/>
        </w:rPr>
        <w:t>stopniowe, ale nieodwracalne przejście na zrównoważony system gospodarczy</w:t>
      </w:r>
      <w:r>
        <w:rPr>
          <w:noProof/>
        </w:rPr>
        <w:t xml:space="preserve"> jest nieodzowną częścią </w:t>
      </w:r>
      <w:r>
        <w:rPr>
          <w:b/>
          <w:noProof/>
        </w:rPr>
        <w:t>nowej strategii przemysłowej UE</w:t>
      </w:r>
      <w:r>
        <w:rPr>
          <w:noProof/>
        </w:rPr>
        <w:t xml:space="preserve">. W niedawnym badaniu oszacowano, że zastosowanie zasad gospodarki o obiegu zamkniętym w całej </w:t>
      </w:r>
      <w:r>
        <w:rPr>
          <w:noProof/>
        </w:rPr>
        <w:t>gospodarce UE może przyczynić się do zwiększenia unijnego PKB o dodatkowe 0,5 % do 2030 r. oraz stworzenia około 700 000 nowych miejsc pracy</w:t>
      </w:r>
      <w:r>
        <w:rPr>
          <w:rStyle w:val="Odwoanieprzypisudolnego"/>
          <w:noProof/>
        </w:rPr>
        <w:footnoteReference w:id="6"/>
      </w:r>
      <w:r>
        <w:rPr>
          <w:noProof/>
        </w:rPr>
        <w:t>. Również w przypadku pojedynczych przedsiębiorstw istnieje wyraźne uzasadnienie biznesowe: ponieważ przedsiębiors</w:t>
      </w:r>
      <w:r>
        <w:rPr>
          <w:noProof/>
        </w:rPr>
        <w:t>twa produkcyjne w UE wydają średnio około 40 % środków na materiały, modele obiegu zamkniętego mogą zwiększyć ich rentowność, a jednocześnie chronić je przed wahaniami cen zasobów.</w:t>
      </w:r>
    </w:p>
    <w:p w14:paraId="6157F4BC" w14:textId="77777777" w:rsidR="00CC212B" w:rsidRDefault="009635FF">
      <w:pPr>
        <w:spacing w:after="120"/>
        <w:rPr>
          <w:noProof/>
          <w:szCs w:val="24"/>
        </w:rPr>
      </w:pPr>
      <w:r>
        <w:rPr>
          <w:noProof/>
        </w:rPr>
        <w:t>Korzystając z jednolitego rynku i potencjału technologii cyfrowych, gospoda</w:t>
      </w:r>
      <w:r>
        <w:rPr>
          <w:noProof/>
        </w:rPr>
        <w:t xml:space="preserve">rka o obiegu zamkniętym może </w:t>
      </w:r>
      <w:r>
        <w:rPr>
          <w:b/>
          <w:noProof/>
        </w:rPr>
        <w:t>wzmocnić bazę przemysłową UE</w:t>
      </w:r>
      <w:r>
        <w:rPr>
          <w:noProof/>
        </w:rPr>
        <w:t xml:space="preserve">, </w:t>
      </w:r>
      <w:r>
        <w:rPr>
          <w:b/>
          <w:noProof/>
        </w:rPr>
        <w:t>przyczynić się do tworzenia nowych przedsiębiorstw i sprzyjać rozwojowi przedsiębiorczości MŚP</w:t>
      </w:r>
      <w:r>
        <w:rPr>
          <w:noProof/>
        </w:rPr>
        <w:t>. Innowacyjne modele biznesowe, oparte na bliższych relacjach z klientami, masowej personalizacji, gosp</w:t>
      </w:r>
      <w:r>
        <w:rPr>
          <w:noProof/>
        </w:rPr>
        <w:t xml:space="preserve">odarce dzielenia się i współpracy oraz napędzane przez technologie cyfrowe, takie jak internet rzeczy, duże zbiory danych, łańcuch bloków i sztuczna inteligencja, przyspieszą nie tylko wprowadzanie obiegu zamkniętego, ale także dematerializację </w:t>
      </w:r>
      <w:r>
        <w:rPr>
          <w:noProof/>
        </w:rPr>
        <w:lastRenderedPageBreak/>
        <w:t>naszej gosp</w:t>
      </w:r>
      <w:r>
        <w:rPr>
          <w:noProof/>
        </w:rPr>
        <w:t xml:space="preserve">odarki, i sprawią, że Europa będzie mniej zależna od materiałów pierwotnych. </w:t>
      </w:r>
    </w:p>
    <w:p w14:paraId="0654CD6E" w14:textId="77777777" w:rsidR="00CC212B" w:rsidRDefault="009635FF">
      <w:pPr>
        <w:spacing w:after="120"/>
        <w:rPr>
          <w:noProof/>
          <w:szCs w:val="24"/>
        </w:rPr>
      </w:pPr>
      <w:r>
        <w:rPr>
          <w:b/>
          <w:noProof/>
        </w:rPr>
        <w:t>Obywatelom</w:t>
      </w:r>
      <w:r>
        <w:rPr>
          <w:noProof/>
        </w:rPr>
        <w:t xml:space="preserve"> gospodarka o obiegu zamkniętym zapewni </w:t>
      </w:r>
      <w:r>
        <w:rPr>
          <w:b/>
          <w:noProof/>
        </w:rPr>
        <w:t>wysokiej jakości, funkcjonalne i bezpieczne produkty, które są bardziej wydajne i przystępne cenowo</w:t>
      </w:r>
      <w:r>
        <w:rPr>
          <w:noProof/>
        </w:rPr>
        <w:t xml:space="preserve">, trwalsze i przeznaczone do </w:t>
      </w:r>
      <w:r>
        <w:rPr>
          <w:noProof/>
        </w:rPr>
        <w:t xml:space="preserve">ponownego wykorzystania, naprawy oraz wysokiej jakości recyklingu. Cała </w:t>
      </w:r>
      <w:r>
        <w:rPr>
          <w:b/>
          <w:noProof/>
        </w:rPr>
        <w:t>nowa gama zrównoważonych usług</w:t>
      </w:r>
      <w:r>
        <w:rPr>
          <w:noProof/>
        </w:rPr>
        <w:t xml:space="preserve">, modeli produktów jako usług i rozwiązań cyfrowych zapewni lepszą jakość życia, innowacyjne miejsca pracy oraz wyższy poziom wiedzy i umiejętności. </w:t>
      </w:r>
    </w:p>
    <w:p w14:paraId="7E59B579" w14:textId="77777777" w:rsidR="00CC212B" w:rsidRDefault="009635FF">
      <w:pPr>
        <w:spacing w:after="120"/>
        <w:rPr>
          <w:noProof/>
          <w:szCs w:val="24"/>
        </w:rPr>
      </w:pPr>
      <w:r>
        <w:rPr>
          <w:b/>
          <w:noProof/>
        </w:rPr>
        <w:t>Nini</w:t>
      </w:r>
      <w:r>
        <w:rPr>
          <w:b/>
          <w:noProof/>
        </w:rPr>
        <w:t>ejszy plan działania UE dotyczący gospodarki o obiegu zamkniętym stanowi zorientowany na przyszłość program na rzecz czystszej i bardziej konkurencyjnej Europy, współtworzony z podmiotami gospodarczymi, konsumentami, obywatelami i organizacjami społeczeńst</w:t>
      </w:r>
      <w:r>
        <w:rPr>
          <w:b/>
          <w:noProof/>
        </w:rPr>
        <w:t>wa obywatelskiego.</w:t>
      </w:r>
      <w:r>
        <w:rPr>
          <w:noProof/>
        </w:rPr>
        <w:t xml:space="preserve"> Celem tego planu jest przyspieszenie zmiany transformacyjnej wymaganej przez Europejski Zielony Ład, przy jednoczesnym wykorzystaniu działań w zakresie gospodarki o obiegu zamkniętym realizowanych od 2015 r.</w:t>
      </w:r>
      <w:r>
        <w:rPr>
          <w:rStyle w:val="Odwoanieprzypisudolnego"/>
          <w:noProof/>
        </w:rPr>
        <w:footnoteReference w:id="7"/>
      </w:r>
      <w:r>
        <w:rPr>
          <w:noProof/>
        </w:rPr>
        <w:t xml:space="preserve"> Plan ten zapewni usprawnien</w:t>
      </w:r>
      <w:r>
        <w:rPr>
          <w:noProof/>
        </w:rPr>
        <w:t>ie i dostosowanie ram regulacyjnych do zrównoważonej przyszłości i maksymalizację nowych możliwości wynikających z transformacji, przy jednoczesnym ograniczeniu do minimum obciążeń dla obywateli i przedsiębiorstw.</w:t>
      </w:r>
      <w:r>
        <w:rPr>
          <w:noProof/>
          <w:color w:val="1F497D"/>
        </w:rPr>
        <w:t xml:space="preserve"> </w:t>
      </w:r>
    </w:p>
    <w:p w14:paraId="5293CBDB" w14:textId="77777777" w:rsidR="00CC212B" w:rsidRDefault="009635FF">
      <w:pPr>
        <w:spacing w:after="120"/>
        <w:rPr>
          <w:noProof/>
          <w:szCs w:val="24"/>
        </w:rPr>
      </w:pPr>
      <w:r>
        <w:rPr>
          <w:noProof/>
        </w:rPr>
        <w:t>W planie tym przedstawiono szereg powiąza</w:t>
      </w:r>
      <w:r>
        <w:rPr>
          <w:noProof/>
        </w:rPr>
        <w:t xml:space="preserve">nych ze sobą inicjatyw mających na celu ustanowienie </w:t>
      </w:r>
      <w:r>
        <w:rPr>
          <w:b/>
          <w:noProof/>
        </w:rPr>
        <w:t>solidnych i spójnych ram polityki produktowej, które sprawią, że zrównoważone produkty, usługi i modele biznesowe będą normą i przekształcą wzorce konsumpcji, tak aby przede wszystkim zapobiegać powstawa</w:t>
      </w:r>
      <w:r>
        <w:rPr>
          <w:b/>
          <w:noProof/>
        </w:rPr>
        <w:t>niu odpadów.</w:t>
      </w:r>
      <w:r>
        <w:rPr>
          <w:noProof/>
        </w:rPr>
        <w:t xml:space="preserve"> Te ramy polityki produktowej będą wprowadzane stopniowo, natomiast priorytetowe znaczenie będą mieć kluczowe łańcuchy wartości produktów. Wprowadzone zostaną dalsze środki w celu </w:t>
      </w:r>
      <w:r>
        <w:rPr>
          <w:b/>
          <w:noProof/>
        </w:rPr>
        <w:t>zmniejszenia ilości odpadów</w:t>
      </w:r>
      <w:r>
        <w:rPr>
          <w:noProof/>
        </w:rPr>
        <w:t xml:space="preserve"> i zapewnienia, aby UE posiadała </w:t>
      </w:r>
      <w:r>
        <w:rPr>
          <w:b/>
          <w:noProof/>
        </w:rPr>
        <w:t>dobrze funkcjonujący wewnętrzny rynek wysokiej jakości surowców wtórnych</w:t>
      </w:r>
      <w:r>
        <w:rPr>
          <w:noProof/>
        </w:rPr>
        <w:t xml:space="preserve">. Zwiększy się również zdolność UE do przyjmowania odpowiedzialności za swoje odpady. </w:t>
      </w:r>
    </w:p>
    <w:p w14:paraId="0B0075CA" w14:textId="77777777" w:rsidR="00CC212B" w:rsidRDefault="009635FF">
      <w:pPr>
        <w:spacing w:after="120"/>
        <w:rPr>
          <w:noProof/>
          <w:szCs w:val="24"/>
        </w:rPr>
      </w:pPr>
      <w:r>
        <w:rPr>
          <w:noProof/>
        </w:rPr>
        <w:t xml:space="preserve">Europa nie osiągnie zmiany transformacyjnej, działając samodzielnie. UE będzie nadal </w:t>
      </w:r>
      <w:r>
        <w:rPr>
          <w:b/>
          <w:noProof/>
        </w:rPr>
        <w:t>przewodzić w</w:t>
      </w:r>
      <w:r>
        <w:rPr>
          <w:b/>
          <w:noProof/>
        </w:rPr>
        <w:t> procesie przejścia na gospodarkę o obiegu zamkniętym na poziomie globalnym</w:t>
      </w:r>
      <w:r>
        <w:rPr>
          <w:rStyle w:val="Odwoanieprzypisudolnego"/>
          <w:b/>
          <w:noProof/>
        </w:rPr>
        <w:footnoteReference w:id="8"/>
      </w:r>
      <w:r>
        <w:rPr>
          <w:noProof/>
        </w:rPr>
        <w:t xml:space="preserve"> i wykorzystywać swoje wpływy, wiedzę fachową i zasoby finansowe w celu realizacji </w:t>
      </w:r>
      <w:r>
        <w:rPr>
          <w:b/>
          <w:noProof/>
        </w:rPr>
        <w:t>celów zrównoważonego rozwoju na 2030 r.</w:t>
      </w:r>
      <w:r>
        <w:rPr>
          <w:noProof/>
        </w:rPr>
        <w:t xml:space="preserve"> Plan ten ma również na celu zagwarantowanie, że gospodar</w:t>
      </w:r>
      <w:r>
        <w:rPr>
          <w:noProof/>
        </w:rPr>
        <w:t xml:space="preserve">ka o obiegu zamkniętym jest dostosowana do potrzeb ludzi, regionów i miast, w pełni przyczynia się do neutralności klimatycznej i wykorzystuje potencjał badań, innowacji i cyfryzacji. Przewiduje on dalszy rozwój </w:t>
      </w:r>
      <w:r>
        <w:rPr>
          <w:b/>
          <w:noProof/>
        </w:rPr>
        <w:t>solidnych ram monitorowania</w:t>
      </w:r>
      <w:r>
        <w:rPr>
          <w:noProof/>
        </w:rPr>
        <w:t>, a zatem przyczy</w:t>
      </w:r>
      <w:r>
        <w:rPr>
          <w:noProof/>
        </w:rPr>
        <w:t xml:space="preserve">nia się do pomiaru dobrobytu wykraczającego poza PKB. </w:t>
      </w:r>
    </w:p>
    <w:p w14:paraId="2BB38912" w14:textId="77777777" w:rsidR="00CC212B" w:rsidRDefault="00CC212B">
      <w:pPr>
        <w:spacing w:after="120"/>
        <w:rPr>
          <w:noProof/>
          <w:szCs w:val="24"/>
        </w:rPr>
      </w:pPr>
    </w:p>
    <w:p w14:paraId="219E4458" w14:textId="77777777" w:rsidR="00CC212B" w:rsidRDefault="009635FF">
      <w:pPr>
        <w:pStyle w:val="Nagwek1"/>
        <w:spacing w:before="0" w:after="120"/>
        <w:rPr>
          <w:caps/>
          <w:smallCaps w:val="0"/>
          <w:noProof/>
          <w:szCs w:val="24"/>
        </w:rPr>
      </w:pPr>
      <w:bookmarkStart w:id="2" w:name="_Toc34754976"/>
      <w:r>
        <w:rPr>
          <w:caps/>
          <w:smallCaps w:val="0"/>
          <w:noProof/>
        </w:rPr>
        <w:t>Ramy polityki zrównoważonych produktów</w:t>
      </w:r>
      <w:bookmarkEnd w:id="2"/>
    </w:p>
    <w:p w14:paraId="4FB09E6A" w14:textId="77777777" w:rsidR="00CC212B" w:rsidRDefault="009635FF">
      <w:pPr>
        <w:pStyle w:val="Nagwek2"/>
        <w:spacing w:after="120"/>
        <w:rPr>
          <w:noProof/>
          <w:szCs w:val="24"/>
        </w:rPr>
      </w:pPr>
      <w:bookmarkStart w:id="3" w:name="_Toc34754977"/>
      <w:r>
        <w:rPr>
          <w:noProof/>
        </w:rPr>
        <w:t>Projektowanie zrównoważonych produktów</w:t>
      </w:r>
      <w:bookmarkEnd w:id="3"/>
    </w:p>
    <w:p w14:paraId="45BA160F" w14:textId="77777777" w:rsidR="00CC212B" w:rsidRDefault="009635FF">
      <w:pPr>
        <w:pStyle w:val="Text2"/>
        <w:spacing w:after="120"/>
        <w:ind w:left="0"/>
        <w:rPr>
          <w:noProof/>
          <w:szCs w:val="24"/>
        </w:rPr>
      </w:pPr>
      <w:r>
        <w:rPr>
          <w:noProof/>
        </w:rPr>
        <w:t xml:space="preserve">Chociaż to decyzje podejmowane na etapie projektowania odpowiadają za nawet 80 % wpływu produktów na środowisko </w:t>
      </w:r>
      <w:r>
        <w:rPr>
          <w:noProof/>
        </w:rPr>
        <w:t>naturalne</w:t>
      </w:r>
      <w:r>
        <w:rPr>
          <w:rStyle w:val="Odwoanieprzypisudolnego"/>
          <w:noProof/>
        </w:rPr>
        <w:footnoteReference w:id="9"/>
      </w:r>
      <w:r>
        <w:rPr>
          <w:noProof/>
        </w:rPr>
        <w:t xml:space="preserve">, </w:t>
      </w:r>
      <w:r>
        <w:rPr>
          <w:b/>
          <w:noProof/>
        </w:rPr>
        <w:t xml:space="preserve">liniowy model typu „wydobądź, przetwórz, użyj i wyrzuć” nie daje producentom wystarczających zachęt do </w:t>
      </w:r>
      <w:r>
        <w:rPr>
          <w:b/>
          <w:noProof/>
        </w:rPr>
        <w:lastRenderedPageBreak/>
        <w:t>produkcji bardziej zgodnej z zasadami gospodarki o obiegu zamkniętym</w:t>
      </w:r>
      <w:r>
        <w:rPr>
          <w:noProof/>
        </w:rPr>
        <w:t>. Wiele produktów psuje się zbyt szybko, nie nadaje się do łatwego ponow</w:t>
      </w:r>
      <w:r>
        <w:rPr>
          <w:noProof/>
        </w:rPr>
        <w:t>nego użycia, naprawienia ani recyklingu, a wiele z nich jest przeznaczonych wyłącznie do jednorazowego użytku. Jednocześnie jednolity rynek zapewnia masę krytyczną, która pozwala Unii Europejskiej wyznaczać światowe normy w zakresie zrównoważonego charakte</w:t>
      </w:r>
      <w:r>
        <w:rPr>
          <w:noProof/>
        </w:rPr>
        <w:t>ru produktów oraz wpływać na projektowanie produktów i zarządzanie łańcuchem wartości na całym świecie.</w:t>
      </w:r>
    </w:p>
    <w:p w14:paraId="0EED1737" w14:textId="77777777" w:rsidR="00CC212B" w:rsidRDefault="009635FF">
      <w:pPr>
        <w:spacing w:after="120"/>
        <w:rPr>
          <w:noProof/>
          <w:szCs w:val="24"/>
        </w:rPr>
      </w:pPr>
      <w:r>
        <w:rPr>
          <w:b/>
          <w:noProof/>
        </w:rPr>
        <w:t>Inicjatywy i prawodawstwo Unii już odnoszą się w pewnym stopniu do aspektów dotyczących zrównoważonego charakteru produktów, zarówno na zasadzie obowiąz</w:t>
      </w:r>
      <w:r>
        <w:rPr>
          <w:b/>
          <w:noProof/>
        </w:rPr>
        <w:t>kowej, jak i dobrowolnej.</w:t>
      </w:r>
      <w:r>
        <w:rPr>
          <w:noProof/>
        </w:rPr>
        <w:t xml:space="preserve"> W</w:t>
      </w:r>
      <w:r>
        <w:rPr>
          <w:b/>
          <w:noProof/>
        </w:rPr>
        <w:t> </w:t>
      </w:r>
      <w:r>
        <w:rPr>
          <w:noProof/>
        </w:rPr>
        <w:t>szczególności dyrektywa w sprawie ekoprojektu</w:t>
      </w:r>
      <w:r>
        <w:rPr>
          <w:rStyle w:val="Odwoanieprzypisudolnego"/>
          <w:noProof/>
        </w:rPr>
        <w:footnoteReference w:id="10"/>
      </w:r>
      <w:r>
        <w:rPr>
          <w:noProof/>
        </w:rPr>
        <w:t xml:space="preserve"> z powodzeniem reguluje kwestie efektywności energetycznej i pewne cechy dotyczące obiegu zamkniętego w przypadku produktów związanych z energią. Jednocześnie takie instrumenty jak </w:t>
      </w:r>
      <w:r>
        <w:rPr>
          <w:noProof/>
        </w:rPr>
        <w:t>oznakowanie ekologiczne UE</w:t>
      </w:r>
      <w:r>
        <w:rPr>
          <w:rStyle w:val="Odwoanieprzypisudolnego"/>
          <w:noProof/>
        </w:rPr>
        <w:footnoteReference w:id="11"/>
      </w:r>
      <w:r>
        <w:rPr>
          <w:noProof/>
        </w:rPr>
        <w:t xml:space="preserve"> lub kryteria unijnych zielonych zamówień publicznych</w:t>
      </w:r>
      <w:r>
        <w:rPr>
          <w:rStyle w:val="Odwoanieprzypisudolnego"/>
          <w:noProof/>
        </w:rPr>
        <w:footnoteReference w:id="12"/>
      </w:r>
      <w:r>
        <w:rPr>
          <w:noProof/>
        </w:rPr>
        <w:t xml:space="preserve"> mają szerszy zakres, ale wywierają mniejszy wpływ ze względu na ograniczenia wynikające z dobrowolnego podejścia. W rzeczywistości </w:t>
      </w:r>
      <w:r>
        <w:rPr>
          <w:b/>
          <w:noProof/>
        </w:rPr>
        <w:t>nie istnieje kompleksowy zestaw wymogów</w:t>
      </w:r>
      <w:r>
        <w:rPr>
          <w:noProof/>
        </w:rPr>
        <w:t xml:space="preserve"> m</w:t>
      </w:r>
      <w:r>
        <w:rPr>
          <w:noProof/>
        </w:rPr>
        <w:t>ogących zagwarantować, że wszystkie produkty wprowadzane na rynek UE staną się coraz bardziej zrównoważone i spełnią kryteria obiegu zamkniętego.</w:t>
      </w:r>
    </w:p>
    <w:p w14:paraId="38A063AF" w14:textId="77777777" w:rsidR="00CC212B" w:rsidRDefault="009635FF">
      <w:pPr>
        <w:spacing w:after="120"/>
        <w:rPr>
          <w:b/>
          <w:bCs/>
          <w:noProof/>
          <w:szCs w:val="24"/>
        </w:rPr>
      </w:pPr>
      <w:r>
        <w:rPr>
          <w:noProof/>
        </w:rPr>
        <w:t xml:space="preserve">W celu </w:t>
      </w:r>
      <w:r>
        <w:rPr>
          <w:b/>
          <w:bCs/>
          <w:noProof/>
        </w:rPr>
        <w:t>dostosowania produktów do neutralnej dla klimatu, zasobooszczędnej gospodarki o obiegu zamkniętym</w:t>
      </w:r>
      <w:r>
        <w:rPr>
          <w:noProof/>
        </w:rPr>
        <w:t>, zmni</w:t>
      </w:r>
      <w:r>
        <w:rPr>
          <w:noProof/>
        </w:rPr>
        <w:t>ejszenia ilości odpadów i zapewnienia, by wyniki przedsiębiorstw będących liderami zrównoważonego rozwoju stopniowo stały się normą, Komisja wystąpi z </w:t>
      </w:r>
      <w:r>
        <w:rPr>
          <w:b/>
          <w:bCs/>
          <w:noProof/>
        </w:rPr>
        <w:t>inicjatywą ustawodawczą w sprawie polityki zrównoważonych produktów</w:t>
      </w:r>
      <w:r>
        <w:rPr>
          <w:noProof/>
        </w:rPr>
        <w:t>.</w:t>
      </w:r>
    </w:p>
    <w:p w14:paraId="7C1D0E15" w14:textId="77777777" w:rsidR="00CC212B" w:rsidRDefault="009635FF">
      <w:pPr>
        <w:spacing w:after="120"/>
        <w:rPr>
          <w:noProof/>
          <w:szCs w:val="24"/>
        </w:rPr>
      </w:pPr>
      <w:r>
        <w:rPr>
          <w:noProof/>
        </w:rPr>
        <w:t>Podstawą tej inicjatywy będzie rozsz</w:t>
      </w:r>
      <w:r>
        <w:rPr>
          <w:noProof/>
        </w:rPr>
        <w:t xml:space="preserve">erzenie dyrektywy w sprawie ekoprojektu poza produkty związane z energią, </w:t>
      </w:r>
      <w:r>
        <w:rPr>
          <w:b/>
          <w:noProof/>
        </w:rPr>
        <w:t>tak aby ramy ekoprojektu miały zastosowanie do jak najszerszego zakresu produktów, które dzięki temu spełniałyby kryteria obiegu zamkniętego</w:t>
      </w:r>
      <w:r>
        <w:rPr>
          <w:noProof/>
        </w:rPr>
        <w:t xml:space="preserve">. </w:t>
      </w:r>
    </w:p>
    <w:p w14:paraId="01B22FD9" w14:textId="77777777" w:rsidR="00CC212B" w:rsidRDefault="009635FF">
      <w:pPr>
        <w:spacing w:after="120"/>
        <w:rPr>
          <w:noProof/>
          <w:szCs w:val="24"/>
        </w:rPr>
      </w:pPr>
      <w:r>
        <w:rPr>
          <w:noProof/>
        </w:rPr>
        <w:t>W ramach tej inicjatywy ustawodawczej i</w:t>
      </w:r>
      <w:r>
        <w:rPr>
          <w:noProof/>
        </w:rPr>
        <w:t xml:space="preserve">, w stosownych przypadkach, poprzez uzupełniające wnioski ustawodawcze, Komisja rozważy ustanowienie </w:t>
      </w:r>
      <w:r>
        <w:rPr>
          <w:b/>
          <w:bCs/>
          <w:noProof/>
        </w:rPr>
        <w:t>zasad zrównoważonego rozwoju</w:t>
      </w:r>
      <w:r>
        <w:rPr>
          <w:noProof/>
        </w:rPr>
        <w:t xml:space="preserve"> i innych odpowiednich sposobów regulacji następujących aspektów:</w:t>
      </w:r>
    </w:p>
    <w:p w14:paraId="2BE240D2" w14:textId="77777777" w:rsidR="00CC212B" w:rsidRDefault="009635FF">
      <w:pPr>
        <w:pStyle w:val="ListBulletLevel2"/>
        <w:tabs>
          <w:tab w:val="clear" w:pos="567"/>
          <w:tab w:val="num" w:pos="-153"/>
        </w:tabs>
        <w:spacing w:after="120"/>
        <w:rPr>
          <w:noProof/>
        </w:rPr>
      </w:pPr>
      <w:r>
        <w:rPr>
          <w:noProof/>
        </w:rPr>
        <w:t xml:space="preserve">poprawy </w:t>
      </w:r>
      <w:r>
        <w:rPr>
          <w:b/>
          <w:bCs/>
          <w:noProof/>
        </w:rPr>
        <w:t>trwałości</w:t>
      </w:r>
      <w:r>
        <w:rPr>
          <w:noProof/>
        </w:rPr>
        <w:t xml:space="preserve"> produktu, możliwości jego ponownego użycia,</w:t>
      </w:r>
      <w:r>
        <w:rPr>
          <w:noProof/>
        </w:rPr>
        <w:t xml:space="preserve"> rozbudowy i naprawy, zajęcia się kwestią </w:t>
      </w:r>
      <w:r>
        <w:rPr>
          <w:b/>
          <w:bCs/>
          <w:noProof/>
        </w:rPr>
        <w:t>niebezpiecznych substancji chemicznych</w:t>
      </w:r>
      <w:r>
        <w:rPr>
          <w:noProof/>
        </w:rPr>
        <w:t xml:space="preserve"> w produktach oraz zwiększenia ich </w:t>
      </w:r>
      <w:r>
        <w:rPr>
          <w:b/>
          <w:bCs/>
          <w:noProof/>
        </w:rPr>
        <w:t>efektywności energetycznej i zasobooszczędności</w:t>
      </w:r>
      <w:r>
        <w:rPr>
          <w:noProof/>
        </w:rPr>
        <w:t>;</w:t>
      </w:r>
    </w:p>
    <w:p w14:paraId="21DD797B" w14:textId="77777777" w:rsidR="00CC212B" w:rsidRDefault="009635FF">
      <w:pPr>
        <w:pStyle w:val="ListBulletLevel2"/>
        <w:tabs>
          <w:tab w:val="clear" w:pos="567"/>
          <w:tab w:val="num" w:pos="-153"/>
        </w:tabs>
        <w:spacing w:after="120"/>
        <w:rPr>
          <w:noProof/>
        </w:rPr>
      </w:pPr>
      <w:r>
        <w:rPr>
          <w:noProof/>
        </w:rPr>
        <w:t xml:space="preserve">zwiększenia </w:t>
      </w:r>
      <w:r>
        <w:rPr>
          <w:b/>
          <w:bCs/>
          <w:noProof/>
        </w:rPr>
        <w:t>zawartości materiałów pochodzących z recyklingu w produktach</w:t>
      </w:r>
      <w:r>
        <w:rPr>
          <w:noProof/>
        </w:rPr>
        <w:t xml:space="preserve"> przy jednoczesnym z</w:t>
      </w:r>
      <w:r>
        <w:rPr>
          <w:noProof/>
        </w:rPr>
        <w:t>apewnieniu ich wydajności i bezpieczeństwa;</w:t>
      </w:r>
    </w:p>
    <w:p w14:paraId="488A2F36" w14:textId="77777777" w:rsidR="00CC212B" w:rsidRDefault="009635FF">
      <w:pPr>
        <w:pStyle w:val="ListBulletLevel2"/>
        <w:tabs>
          <w:tab w:val="clear" w:pos="567"/>
          <w:tab w:val="num" w:pos="-153"/>
        </w:tabs>
        <w:spacing w:after="120"/>
        <w:rPr>
          <w:noProof/>
        </w:rPr>
      </w:pPr>
      <w:r>
        <w:rPr>
          <w:noProof/>
        </w:rPr>
        <w:t xml:space="preserve">umożliwienia </w:t>
      </w:r>
      <w:r>
        <w:rPr>
          <w:b/>
          <w:bCs/>
          <w:noProof/>
        </w:rPr>
        <w:t>regeneracji produktów</w:t>
      </w:r>
      <w:r>
        <w:rPr>
          <w:noProof/>
        </w:rPr>
        <w:t xml:space="preserve"> i </w:t>
      </w:r>
      <w:r>
        <w:rPr>
          <w:b/>
          <w:bCs/>
          <w:noProof/>
        </w:rPr>
        <w:t>wysokiej jakości recyklingu</w:t>
      </w:r>
      <w:r>
        <w:rPr>
          <w:noProof/>
        </w:rPr>
        <w:t>;</w:t>
      </w:r>
    </w:p>
    <w:p w14:paraId="7842080D" w14:textId="77777777" w:rsidR="00CC212B" w:rsidRDefault="009635FF">
      <w:pPr>
        <w:pStyle w:val="ListBulletLevel2"/>
        <w:tabs>
          <w:tab w:val="clear" w:pos="567"/>
          <w:tab w:val="num" w:pos="-153"/>
        </w:tabs>
        <w:spacing w:after="120"/>
        <w:rPr>
          <w:noProof/>
        </w:rPr>
      </w:pPr>
      <w:r>
        <w:rPr>
          <w:noProof/>
        </w:rPr>
        <w:t xml:space="preserve">zmniejszenia </w:t>
      </w:r>
      <w:r>
        <w:rPr>
          <w:b/>
          <w:bCs/>
          <w:noProof/>
        </w:rPr>
        <w:t>śladu węglowego i środowiskowego</w:t>
      </w:r>
      <w:r>
        <w:rPr>
          <w:noProof/>
        </w:rPr>
        <w:t>;</w:t>
      </w:r>
    </w:p>
    <w:p w14:paraId="183BC7F9" w14:textId="77777777" w:rsidR="00CC212B" w:rsidRDefault="009635FF">
      <w:pPr>
        <w:pStyle w:val="ListBulletLevel2"/>
        <w:tabs>
          <w:tab w:val="clear" w:pos="567"/>
          <w:tab w:val="num" w:pos="-153"/>
        </w:tabs>
        <w:spacing w:after="120"/>
        <w:rPr>
          <w:noProof/>
        </w:rPr>
      </w:pPr>
      <w:r>
        <w:rPr>
          <w:noProof/>
        </w:rPr>
        <w:lastRenderedPageBreak/>
        <w:t xml:space="preserve">ograniczenia jednorazowego stosowania i przeciwdziałania </w:t>
      </w:r>
      <w:r>
        <w:rPr>
          <w:b/>
          <w:bCs/>
          <w:noProof/>
        </w:rPr>
        <w:t>przedwczesnemu postarzaniu produktów</w:t>
      </w:r>
      <w:r>
        <w:rPr>
          <w:noProof/>
        </w:rPr>
        <w:t>;</w:t>
      </w:r>
    </w:p>
    <w:p w14:paraId="487348A3" w14:textId="77777777" w:rsidR="00CC212B" w:rsidRDefault="009635FF">
      <w:pPr>
        <w:pStyle w:val="ListBulletLevel2"/>
        <w:tabs>
          <w:tab w:val="clear" w:pos="567"/>
          <w:tab w:val="num" w:pos="-153"/>
        </w:tabs>
        <w:spacing w:after="120"/>
        <w:rPr>
          <w:noProof/>
        </w:rPr>
      </w:pPr>
      <w:r>
        <w:rPr>
          <w:noProof/>
        </w:rPr>
        <w:t xml:space="preserve">wprowadzenia </w:t>
      </w:r>
      <w:r>
        <w:rPr>
          <w:b/>
          <w:bCs/>
          <w:noProof/>
        </w:rPr>
        <w:t>zakazu niszczenia niesprzedanych wyrobów</w:t>
      </w:r>
      <w:r>
        <w:rPr>
          <w:noProof/>
        </w:rPr>
        <w:t xml:space="preserve"> trwałego użytku;</w:t>
      </w:r>
    </w:p>
    <w:p w14:paraId="09B6835D" w14:textId="77777777" w:rsidR="00CC212B" w:rsidRDefault="009635FF">
      <w:pPr>
        <w:pStyle w:val="ListBulletLevel2"/>
        <w:tabs>
          <w:tab w:val="clear" w:pos="567"/>
          <w:tab w:val="num" w:pos="-153"/>
        </w:tabs>
        <w:spacing w:after="120"/>
        <w:rPr>
          <w:noProof/>
        </w:rPr>
      </w:pPr>
      <w:r>
        <w:rPr>
          <w:noProof/>
        </w:rPr>
        <w:t xml:space="preserve">zachęt do stosowania modelu </w:t>
      </w:r>
      <w:r>
        <w:rPr>
          <w:b/>
          <w:bCs/>
          <w:noProof/>
        </w:rPr>
        <w:t>„produkt jako usługa”</w:t>
      </w:r>
      <w:r>
        <w:rPr>
          <w:noProof/>
        </w:rPr>
        <w:t xml:space="preserve"> i innych modeli, w których </w:t>
      </w:r>
      <w:r>
        <w:rPr>
          <w:b/>
          <w:bCs/>
          <w:noProof/>
        </w:rPr>
        <w:t>producenci po</w:t>
      </w:r>
      <w:r>
        <w:rPr>
          <w:b/>
          <w:bCs/>
          <w:noProof/>
        </w:rPr>
        <w:t>zostają właścicielami produktów</w:t>
      </w:r>
      <w:r>
        <w:rPr>
          <w:noProof/>
        </w:rPr>
        <w:t xml:space="preserve"> lub są odpowiedzialni za ich działanie przez cały cykl życia;</w:t>
      </w:r>
    </w:p>
    <w:p w14:paraId="39DA3AB6" w14:textId="77777777" w:rsidR="00CC212B" w:rsidRDefault="009635FF">
      <w:pPr>
        <w:pStyle w:val="ListBulletLevel2"/>
        <w:tabs>
          <w:tab w:val="clear" w:pos="567"/>
          <w:tab w:val="num" w:pos="-153"/>
        </w:tabs>
        <w:spacing w:after="120"/>
        <w:rPr>
          <w:noProof/>
        </w:rPr>
      </w:pPr>
      <w:r>
        <w:rPr>
          <w:noProof/>
        </w:rPr>
        <w:t xml:space="preserve">wykorzystania potencjału </w:t>
      </w:r>
      <w:r>
        <w:rPr>
          <w:b/>
          <w:bCs/>
          <w:noProof/>
        </w:rPr>
        <w:t>digitalizacji</w:t>
      </w:r>
      <w:r>
        <w:rPr>
          <w:noProof/>
        </w:rPr>
        <w:t xml:space="preserve"> informacji o produkcie, w tym rozwiązań takich jak </w:t>
      </w:r>
      <w:r>
        <w:rPr>
          <w:b/>
          <w:bCs/>
          <w:noProof/>
        </w:rPr>
        <w:t>cyfrowe paszporty, znakowanie i znaki wodne</w:t>
      </w:r>
      <w:r>
        <w:rPr>
          <w:noProof/>
        </w:rPr>
        <w:t>;</w:t>
      </w:r>
    </w:p>
    <w:p w14:paraId="040B2D3D" w14:textId="77777777" w:rsidR="00CC212B" w:rsidRDefault="009635FF">
      <w:pPr>
        <w:pStyle w:val="ListBulletLevel2"/>
        <w:tabs>
          <w:tab w:val="clear" w:pos="567"/>
          <w:tab w:val="num" w:pos="-153"/>
        </w:tabs>
        <w:spacing w:after="120"/>
        <w:rPr>
          <w:noProof/>
        </w:rPr>
      </w:pPr>
      <w:r>
        <w:rPr>
          <w:noProof/>
        </w:rPr>
        <w:t>nagradzania produktów na po</w:t>
      </w:r>
      <w:r>
        <w:rPr>
          <w:noProof/>
        </w:rPr>
        <w:t>dstawie różnic</w:t>
      </w:r>
      <w:r>
        <w:rPr>
          <w:b/>
          <w:noProof/>
        </w:rPr>
        <w:t xml:space="preserve"> pod względem zrównoważonego charakteru</w:t>
      </w:r>
      <w:r>
        <w:rPr>
          <w:noProof/>
        </w:rPr>
        <w:t>, w tym przez powiązanie wysokich wyników z zachętami.</w:t>
      </w:r>
    </w:p>
    <w:p w14:paraId="3BD33DD3" w14:textId="77777777" w:rsidR="00CC212B" w:rsidRDefault="009635FF">
      <w:pPr>
        <w:spacing w:after="120"/>
        <w:rPr>
          <w:noProof/>
          <w:szCs w:val="24"/>
        </w:rPr>
      </w:pPr>
      <w:r>
        <w:rPr>
          <w:b/>
          <w:bCs/>
          <w:noProof/>
        </w:rPr>
        <w:t>Pierwszeństwo będą miały grupy produktów zidentyfikowane w kontekście łańcuchów wartości wymienionych w niniejszym planie działania, takich jak elek</w:t>
      </w:r>
      <w:r>
        <w:rPr>
          <w:b/>
          <w:bCs/>
          <w:noProof/>
        </w:rPr>
        <w:t>tronika, ICT i wyroby włókiennicze</w:t>
      </w:r>
      <w:r>
        <w:rPr>
          <w:noProof/>
        </w:rPr>
        <w:t xml:space="preserve">, lecz również </w:t>
      </w:r>
      <w:r>
        <w:rPr>
          <w:b/>
          <w:bCs/>
          <w:noProof/>
        </w:rPr>
        <w:t>meble</w:t>
      </w:r>
      <w:r>
        <w:rPr>
          <w:noProof/>
        </w:rPr>
        <w:t xml:space="preserve"> i </w:t>
      </w:r>
      <w:r>
        <w:rPr>
          <w:b/>
          <w:bCs/>
          <w:noProof/>
        </w:rPr>
        <w:t>produkty pośrednie o dużym oddziaływaniu</w:t>
      </w:r>
      <w:r>
        <w:rPr>
          <w:noProof/>
        </w:rPr>
        <w:t>, takie jak stal, cement i chemikalia. Kolejne grupy produktów zostaną zidentyfikowane w oparciu o ich wpływ na środowisko i potencjał pod względem obiegu zamk</w:t>
      </w:r>
      <w:r>
        <w:rPr>
          <w:noProof/>
        </w:rPr>
        <w:t>niętego.</w:t>
      </w:r>
    </w:p>
    <w:p w14:paraId="31F79820" w14:textId="77777777" w:rsidR="00CC212B" w:rsidRDefault="009635FF">
      <w:pPr>
        <w:spacing w:after="120"/>
        <w:rPr>
          <w:noProof/>
          <w:szCs w:val="24"/>
        </w:rPr>
      </w:pPr>
      <w:r>
        <w:rPr>
          <w:noProof/>
        </w:rPr>
        <w:t xml:space="preserve">Ta inicjatywa ustawodawcza oraz wszelkie inne uzupełniające podejścia regulacyjne lub oparte na zasadzie dobrowolności zostaną opracowane w taki sposób, aby </w:t>
      </w:r>
      <w:r>
        <w:rPr>
          <w:b/>
          <w:bCs/>
          <w:noProof/>
        </w:rPr>
        <w:t>zwiększyć spójność z istniejącymi instrumentami regulującymi produkty na różnych etapach i</w:t>
      </w:r>
      <w:r>
        <w:rPr>
          <w:b/>
          <w:bCs/>
          <w:noProof/>
        </w:rPr>
        <w:t xml:space="preserve">ch cyklu życia. </w:t>
      </w:r>
      <w:r>
        <w:rPr>
          <w:noProof/>
        </w:rPr>
        <w:t xml:space="preserve">Zamiarem Komisji jest, aby </w:t>
      </w:r>
      <w:r>
        <w:rPr>
          <w:b/>
          <w:bCs/>
          <w:noProof/>
        </w:rPr>
        <w:t>zasady dotyczące zrównoważonego charakteru produktów nadały w przyszłości kierunek szerzej zakrojonym zmianom politycznym i legislacyjnym</w:t>
      </w:r>
      <w:r>
        <w:rPr>
          <w:noProof/>
        </w:rPr>
        <w:t>. Komisja zwiększy również skuteczność obecnych ram ekoprojektu dla produktó</w:t>
      </w:r>
      <w:r>
        <w:rPr>
          <w:noProof/>
        </w:rPr>
        <w:t>w związanych z energią, m.in. poprzez szybkie przyjęcie i wdrożenie nowego planu prac dotyczącego ekoprojektu i etykietowania energetycznego na lata 2020–2024 dla poszczególnych grup produktów.</w:t>
      </w:r>
    </w:p>
    <w:p w14:paraId="0293E09D" w14:textId="77777777" w:rsidR="00CC212B" w:rsidRDefault="009635FF">
      <w:pPr>
        <w:spacing w:after="120"/>
        <w:rPr>
          <w:noProof/>
          <w:szCs w:val="24"/>
        </w:rPr>
      </w:pPr>
      <w:r>
        <w:rPr>
          <w:noProof/>
        </w:rPr>
        <w:t>Przegląd dyrektywy w sprawie ekoprojektu, a także dalsze prace</w:t>
      </w:r>
      <w:r>
        <w:rPr>
          <w:noProof/>
        </w:rPr>
        <w:t xml:space="preserve"> nad określonymi grupami produktów w ramach ekoprojektu lub w kontekście innych instrumentów, będą opierać się, w stosownych przypadkach, na kryteriach i zasadach ustanowionych na mocy rozporządzenia w sprawie oznakowania ekologicznego UE, na podejściu dot</w:t>
      </w:r>
      <w:r>
        <w:rPr>
          <w:noProof/>
        </w:rPr>
        <w:t>yczącym śladu środowiskowego produktu</w:t>
      </w:r>
      <w:r>
        <w:rPr>
          <w:rStyle w:val="Odwoanieprzypisudolnego"/>
          <w:noProof/>
        </w:rPr>
        <w:footnoteReference w:id="13"/>
      </w:r>
      <w:r>
        <w:rPr>
          <w:noProof/>
        </w:rPr>
        <w:t xml:space="preserve"> oraz na kryteriach unijnych zielonych zamówień publicznych. Komisja rozważy wprowadzenie obowiązkowych wymogów w celu zwiększenia zrównoważonego charakteru nie tylko towarów, lecz również usług. Starannie oceniona zo</w:t>
      </w:r>
      <w:r>
        <w:rPr>
          <w:noProof/>
        </w:rPr>
        <w:t>stanie również możliwość wprowadzenia wymogów związanych z aspektami środowiskowymi i społecznymi na całym łańcuchu wartości – od produkcji poprzez wykorzystanie do wycofania z użytku – także w kontekście zasad WTO. Na przykład zapewnienie dostępności niek</w:t>
      </w:r>
      <w:r>
        <w:rPr>
          <w:noProof/>
        </w:rPr>
        <w:t>tórych produktów i usług</w:t>
      </w:r>
      <w:r>
        <w:rPr>
          <w:rStyle w:val="Odwoanieprzypisudolnego"/>
          <w:noProof/>
        </w:rPr>
        <w:footnoteReference w:id="14"/>
      </w:r>
      <w:r>
        <w:rPr>
          <w:noProof/>
        </w:rPr>
        <w:t>, oprócz tego, że przyczyni się do włączenia społecznego, może przynieść dodatkową korzyść w postaci zwiększenia trwałości produktów i możliwości ich ponownego użycia.</w:t>
      </w:r>
    </w:p>
    <w:p w14:paraId="7E1CAA78" w14:textId="77777777" w:rsidR="00CC212B" w:rsidRDefault="009635FF">
      <w:pPr>
        <w:spacing w:after="120"/>
        <w:rPr>
          <w:noProof/>
          <w:szCs w:val="24"/>
        </w:rPr>
      </w:pPr>
      <w:r>
        <w:rPr>
          <w:noProof/>
        </w:rPr>
        <w:t xml:space="preserve">Ponadto w celu </w:t>
      </w:r>
      <w:r>
        <w:rPr>
          <w:b/>
          <w:bCs/>
          <w:noProof/>
        </w:rPr>
        <w:t>wsparcia skutecznego i wydajnego stosowania</w:t>
      </w:r>
      <w:r>
        <w:rPr>
          <w:noProof/>
        </w:rPr>
        <w:t xml:space="preserve"> now</w:t>
      </w:r>
      <w:r>
        <w:rPr>
          <w:noProof/>
        </w:rPr>
        <w:t>ych ram dotyczących zrównoważonych produktów Komisja:</w:t>
      </w:r>
    </w:p>
    <w:p w14:paraId="2CC4A9B8" w14:textId="77777777" w:rsidR="00CC212B" w:rsidRDefault="009635FF">
      <w:pPr>
        <w:pStyle w:val="ListBulletLevel2"/>
        <w:tabs>
          <w:tab w:val="clear" w:pos="567"/>
          <w:tab w:val="num" w:pos="-153"/>
        </w:tabs>
        <w:spacing w:after="120"/>
        <w:rPr>
          <w:noProof/>
        </w:rPr>
      </w:pPr>
      <w:r>
        <w:rPr>
          <w:noProof/>
        </w:rPr>
        <w:lastRenderedPageBreak/>
        <w:t xml:space="preserve">stworzy wspólną </w:t>
      </w:r>
      <w:r>
        <w:rPr>
          <w:b/>
          <w:bCs/>
          <w:noProof/>
        </w:rPr>
        <w:t>europejską przestrzeń danych na potrzeby inteligentnych aplikacji dla obiegu zamkniętego</w:t>
      </w:r>
      <w:r>
        <w:rPr>
          <w:rStyle w:val="Odwoanieprzypisudolnego"/>
          <w:b/>
          <w:bCs/>
          <w:noProof/>
        </w:rPr>
        <w:footnoteReference w:id="15"/>
      </w:r>
      <w:r>
        <w:rPr>
          <w:noProof/>
        </w:rPr>
        <w:t xml:space="preserve"> zawierającą dane dotyczące łańcuchów wartości i informacje o produktach;</w:t>
      </w:r>
    </w:p>
    <w:p w14:paraId="0FAFC672" w14:textId="77777777" w:rsidR="00CC212B" w:rsidRDefault="009635FF">
      <w:pPr>
        <w:pStyle w:val="ListBulletLevel2"/>
        <w:tabs>
          <w:tab w:val="clear" w:pos="567"/>
          <w:tab w:val="num" w:pos="-153"/>
        </w:tabs>
        <w:spacing w:after="120"/>
        <w:rPr>
          <w:noProof/>
        </w:rPr>
      </w:pPr>
      <w:r>
        <w:rPr>
          <w:noProof/>
        </w:rPr>
        <w:t>we współpracy z organa</w:t>
      </w:r>
      <w:r>
        <w:rPr>
          <w:noProof/>
        </w:rPr>
        <w:t xml:space="preserve">mi krajowymi większy wysiłki w zakresie </w:t>
      </w:r>
      <w:r>
        <w:rPr>
          <w:b/>
          <w:bCs/>
          <w:noProof/>
        </w:rPr>
        <w:t>egzekwowania obowiązujących wymogów dotyczących zrównoważonego rozwoju</w:t>
      </w:r>
      <w:r>
        <w:rPr>
          <w:noProof/>
        </w:rPr>
        <w:t xml:space="preserve"> w odniesieniu do produktów wprowadzanych do obrotu w UE, w szczególności poprzez </w:t>
      </w:r>
      <w:r>
        <w:rPr>
          <w:b/>
          <w:bCs/>
          <w:noProof/>
        </w:rPr>
        <w:t>uzgodnione inspekcje i działania w zakresie nadzoru rynku</w:t>
      </w:r>
      <w:r>
        <w:rPr>
          <w:noProof/>
        </w:rPr>
        <w:t>.</w:t>
      </w:r>
    </w:p>
    <w:p w14:paraId="655CCBA5" w14:textId="77777777" w:rsidR="00CC212B" w:rsidRDefault="00CC212B">
      <w:pPr>
        <w:rPr>
          <w:noProof/>
        </w:rPr>
      </w:pPr>
    </w:p>
    <w:p w14:paraId="33FD56AE" w14:textId="77777777" w:rsidR="00CC212B" w:rsidRDefault="009635FF">
      <w:pPr>
        <w:pStyle w:val="Nagwek2"/>
        <w:spacing w:after="120"/>
        <w:rPr>
          <w:noProof/>
          <w:szCs w:val="24"/>
        </w:rPr>
      </w:pPr>
      <w:bookmarkStart w:id="4" w:name="_Toc34754978"/>
      <w:r>
        <w:rPr>
          <w:noProof/>
        </w:rPr>
        <w:t>Wzmocnienie pozycji konsumentów i nabywców publicznych</w:t>
      </w:r>
      <w:bookmarkEnd w:id="4"/>
    </w:p>
    <w:p w14:paraId="18F30D9B" w14:textId="77777777" w:rsidR="00CC212B" w:rsidRDefault="009635FF">
      <w:pPr>
        <w:pStyle w:val="ListBullet1"/>
        <w:tabs>
          <w:tab w:val="clear" w:pos="765"/>
        </w:tabs>
        <w:spacing w:after="120"/>
        <w:ind w:left="0" w:firstLine="0"/>
        <w:rPr>
          <w:b/>
          <w:noProof/>
          <w:szCs w:val="24"/>
        </w:rPr>
      </w:pPr>
      <w:r>
        <w:rPr>
          <w:noProof/>
        </w:rPr>
        <w:t>Wzmocnienie pozycji konsumentów i umożliwienie im oszczędności jest kluczowym elementem ram polityki zrównoważonych produktów. Aby zwiększyć udział konsumentów w gospodarce o obiegu zamkniętym, Komisja</w:t>
      </w:r>
      <w:r>
        <w:rPr>
          <w:noProof/>
        </w:rPr>
        <w:t xml:space="preserve"> zaproponuje przegląd prawa ochrony konsumentów, aby </w:t>
      </w:r>
      <w:r>
        <w:rPr>
          <w:b/>
          <w:noProof/>
        </w:rPr>
        <w:t>zapewnić konsumentom dostęp do wiarygodnych i istotnych informacji na temat produktów w punkcie sprzedaży</w:t>
      </w:r>
      <w:r>
        <w:rPr>
          <w:noProof/>
        </w:rPr>
        <w:t xml:space="preserve">, m.in. na temat </w:t>
      </w:r>
      <w:r>
        <w:rPr>
          <w:b/>
          <w:noProof/>
        </w:rPr>
        <w:t>okresu ich użytkowania</w:t>
      </w:r>
      <w:r>
        <w:rPr>
          <w:noProof/>
        </w:rPr>
        <w:t xml:space="preserve"> oraz </w:t>
      </w:r>
      <w:r>
        <w:rPr>
          <w:b/>
          <w:noProof/>
        </w:rPr>
        <w:t>dostępności usług naprawczych, części zamiennych i in</w:t>
      </w:r>
      <w:r>
        <w:rPr>
          <w:b/>
          <w:noProof/>
        </w:rPr>
        <w:t xml:space="preserve">strukcji naprawy. </w:t>
      </w:r>
      <w:r>
        <w:rPr>
          <w:noProof/>
        </w:rPr>
        <w:t xml:space="preserve">Komisja rozważy również dalsze </w:t>
      </w:r>
      <w:r>
        <w:rPr>
          <w:b/>
          <w:noProof/>
        </w:rPr>
        <w:t>zwiększenie ochrony konsumentów przed stosowaniem pseudoekologicznego marketingu i przedwczesnego postarzania produktów</w:t>
      </w:r>
      <w:r>
        <w:rPr>
          <w:noProof/>
        </w:rPr>
        <w:t xml:space="preserve"> poprzez ustanowienie minimalnych wymogów w zakresie oznakowania/logo dotyczącego zrównoważoności oraz narzędzi informacyjnych.</w:t>
      </w:r>
    </w:p>
    <w:p w14:paraId="3F5DB638" w14:textId="77777777" w:rsidR="00CC212B" w:rsidRDefault="009635FF">
      <w:pPr>
        <w:pStyle w:val="ListBullet1"/>
        <w:tabs>
          <w:tab w:val="clear" w:pos="765"/>
        </w:tabs>
        <w:spacing w:after="120"/>
        <w:ind w:left="0" w:firstLine="0"/>
        <w:rPr>
          <w:noProof/>
          <w:szCs w:val="24"/>
        </w:rPr>
      </w:pPr>
      <w:r>
        <w:rPr>
          <w:noProof/>
        </w:rPr>
        <w:t xml:space="preserve">Ponadto Komisja będzie dążyć do </w:t>
      </w:r>
      <w:r>
        <w:rPr>
          <w:b/>
          <w:noProof/>
        </w:rPr>
        <w:t>ustanowienia nowego „prawa do naprawy”</w:t>
      </w:r>
      <w:r>
        <w:rPr>
          <w:noProof/>
        </w:rPr>
        <w:t xml:space="preserve"> i rozważy </w:t>
      </w:r>
      <w:r>
        <w:rPr>
          <w:b/>
          <w:noProof/>
        </w:rPr>
        <w:t>nowe horyzontalne prawa materialne dla konsumen</w:t>
      </w:r>
      <w:r>
        <w:rPr>
          <w:b/>
          <w:noProof/>
        </w:rPr>
        <w:t>tów</w:t>
      </w:r>
      <w:r>
        <w:rPr>
          <w:noProof/>
        </w:rPr>
        <w:t xml:space="preserve">, na przykład w odniesieniu do dostępności części zamiennych lub dostępu do napraw, a w przypadku ICT i elektroniki – do usług modernizacji. Jeśli chodzi o rolę, jaką </w:t>
      </w:r>
      <w:r>
        <w:rPr>
          <w:b/>
          <w:noProof/>
        </w:rPr>
        <w:t>gwarancje</w:t>
      </w:r>
      <w:r>
        <w:rPr>
          <w:noProof/>
        </w:rPr>
        <w:t xml:space="preserve"> mogą odgrywać w zwiększeniu ilości produktów o zamkniętym cyklu życia, Komis</w:t>
      </w:r>
      <w:r>
        <w:rPr>
          <w:noProof/>
        </w:rPr>
        <w:t>ja zbada możliwość zmian również w kontekście przeglądu dyrektywy 2019/771</w:t>
      </w:r>
      <w:r>
        <w:rPr>
          <w:rStyle w:val="Odwoanieprzypisudolnego"/>
          <w:noProof/>
        </w:rPr>
        <w:footnoteReference w:id="16"/>
      </w:r>
      <w:r>
        <w:rPr>
          <w:noProof/>
        </w:rPr>
        <w:t xml:space="preserve">. </w:t>
      </w:r>
    </w:p>
    <w:p w14:paraId="0924640E" w14:textId="77777777" w:rsidR="00CC212B" w:rsidRDefault="009635FF">
      <w:pPr>
        <w:pStyle w:val="ListBullet1"/>
        <w:tabs>
          <w:tab w:val="clear" w:pos="765"/>
        </w:tabs>
        <w:spacing w:after="120"/>
        <w:ind w:left="0" w:firstLine="0"/>
        <w:rPr>
          <w:noProof/>
          <w:szCs w:val="24"/>
        </w:rPr>
      </w:pPr>
      <w:r>
        <w:rPr>
          <w:noProof/>
        </w:rPr>
        <w:t xml:space="preserve">Ponadto Komisja zaproponuje aby </w:t>
      </w:r>
      <w:r>
        <w:rPr>
          <w:b/>
          <w:noProof/>
        </w:rPr>
        <w:t>przedsiębiorstwa uzasadniały swoje twierdzenia dotyczące ekologiczności (produktu, usługi)</w:t>
      </w:r>
      <w:r>
        <w:rPr>
          <w:noProof/>
        </w:rPr>
        <w:t>, stosując metody odnoszące się do śladu środowiskowego</w:t>
      </w:r>
      <w:r>
        <w:rPr>
          <w:noProof/>
        </w:rPr>
        <w:t xml:space="preserve"> produktu i organizacji. Komisja przetestuje włączenie tych metod do oznakowania ekologicznego UE oraz będzie bardziej systematycznie uwzględniać trwałość, zdolność do recyklingu i zawartość materiałów z recyklingu w kryteriach oznakowania ekologicznego UE</w:t>
      </w:r>
      <w:r>
        <w:rPr>
          <w:noProof/>
        </w:rPr>
        <w:t>.</w:t>
      </w:r>
    </w:p>
    <w:p w14:paraId="541F1B2A" w14:textId="77777777" w:rsidR="00CC212B" w:rsidRDefault="009635FF">
      <w:pPr>
        <w:pStyle w:val="ListBullet1"/>
        <w:tabs>
          <w:tab w:val="clear" w:pos="765"/>
        </w:tabs>
        <w:spacing w:after="120"/>
        <w:ind w:left="0" w:firstLine="0"/>
        <w:rPr>
          <w:noProof/>
          <w:szCs w:val="24"/>
        </w:rPr>
      </w:pPr>
      <w:r>
        <w:rPr>
          <w:noProof/>
        </w:rPr>
        <w:t xml:space="preserve">Siła nabywcza organów publicznych stanowi 14 % unijnego PKB i może być silnym czynnikiem podnoszącym popyt na zrównoważone produkty. Aby wykorzystać ten potencjał, Komisja zaproponuje </w:t>
      </w:r>
      <w:r>
        <w:rPr>
          <w:b/>
          <w:noProof/>
        </w:rPr>
        <w:t>minimalne obowiązkowe kryteria i cele zielonych zamówień publicznych w</w:t>
      </w:r>
      <w:r>
        <w:rPr>
          <w:b/>
          <w:noProof/>
        </w:rPr>
        <w:t> przepisach sektorowych</w:t>
      </w:r>
      <w:r>
        <w:rPr>
          <w:noProof/>
        </w:rPr>
        <w:t xml:space="preserve"> i stopniowo wprowadzi </w:t>
      </w:r>
      <w:r>
        <w:rPr>
          <w:b/>
          <w:bCs/>
          <w:noProof/>
        </w:rPr>
        <w:t>obowiązkową sprawozdawczość w celu monitorowania zakresu</w:t>
      </w:r>
      <w:r>
        <w:rPr>
          <w:noProof/>
        </w:rPr>
        <w:t xml:space="preserve"> </w:t>
      </w:r>
      <w:r>
        <w:rPr>
          <w:b/>
          <w:bCs/>
          <w:noProof/>
        </w:rPr>
        <w:t>wy</w:t>
      </w:r>
      <w:r>
        <w:rPr>
          <w:b/>
          <w:noProof/>
        </w:rPr>
        <w:t xml:space="preserve">korzystania zielonych zamówień publicznych (GPP) </w:t>
      </w:r>
      <w:r>
        <w:rPr>
          <w:noProof/>
        </w:rPr>
        <w:t>bez wprowadzania nieuzasadnionych obciążeń administracyjnych dla nabywców publicznych. Ponadto Komisja</w:t>
      </w:r>
      <w:r>
        <w:rPr>
          <w:noProof/>
        </w:rPr>
        <w:t xml:space="preserve"> będzie w dalszym ciągu wspierać budowanie zdolności za pomocą wytycznych, szkoleń i rozpowszechniania dobrych praktyk oraz zachęcania nabywców publicznych do udziału w inicjatywie „Nabywcy publiczni na rzecz klimatu i środowiska”, która ułatwi wymianę mię</w:t>
      </w:r>
      <w:r>
        <w:rPr>
          <w:noProof/>
        </w:rPr>
        <w:t>dzy nabywcami zaangażowanymi we wdrażanie zielonych zamówień publicznych.</w:t>
      </w:r>
    </w:p>
    <w:p w14:paraId="48620F4C" w14:textId="77777777" w:rsidR="00CC212B" w:rsidRDefault="00CC212B">
      <w:pPr>
        <w:pStyle w:val="ListBullet1"/>
        <w:tabs>
          <w:tab w:val="clear" w:pos="765"/>
        </w:tabs>
        <w:spacing w:after="120"/>
        <w:ind w:left="0" w:firstLine="0"/>
        <w:rPr>
          <w:noProof/>
          <w:szCs w:val="24"/>
        </w:rPr>
      </w:pPr>
    </w:p>
    <w:p w14:paraId="74F1A5CE" w14:textId="77777777" w:rsidR="00CC212B" w:rsidRDefault="009635FF">
      <w:pPr>
        <w:pStyle w:val="Nagwek2"/>
        <w:spacing w:after="120"/>
        <w:rPr>
          <w:noProof/>
          <w:szCs w:val="24"/>
        </w:rPr>
      </w:pPr>
      <w:bookmarkStart w:id="5" w:name="_Toc34754979"/>
      <w:r>
        <w:rPr>
          <w:noProof/>
        </w:rPr>
        <w:t>Obieg zamknięty w procesach produkcyjnych</w:t>
      </w:r>
      <w:bookmarkEnd w:id="5"/>
    </w:p>
    <w:p w14:paraId="7572CFCF" w14:textId="77777777" w:rsidR="00CC212B" w:rsidRDefault="009635FF">
      <w:pPr>
        <w:spacing w:after="120"/>
        <w:rPr>
          <w:noProof/>
          <w:szCs w:val="24"/>
        </w:rPr>
      </w:pPr>
      <w:r>
        <w:rPr>
          <w:noProof/>
        </w:rPr>
        <w:t>Obieg zamknięty jest istotną częścią szerszej transformacji przemysłu w kierunku neutralności klimatycznej i długoterminowej konkurencyjnoś</w:t>
      </w:r>
      <w:r>
        <w:rPr>
          <w:noProof/>
        </w:rPr>
        <w:t>ci. Może on zapewnić znaczne oszczędności materiałowe w łańcuchach wartości i procesach produkcyjnych, generować dodatkową wartość i odblokować możliwości gospodarcze. W oparciu o cele określone w strategii przemysłowej</w:t>
      </w:r>
      <w:r>
        <w:rPr>
          <w:rStyle w:val="Odwoanieprzypisudolnego"/>
          <w:noProof/>
        </w:rPr>
        <w:footnoteReference w:id="17"/>
      </w:r>
      <w:r>
        <w:rPr>
          <w:noProof/>
        </w:rPr>
        <w:t xml:space="preserve"> Komisja umożliwi rozszerzenie obie</w:t>
      </w:r>
      <w:r>
        <w:rPr>
          <w:noProof/>
        </w:rPr>
        <w:t xml:space="preserve">gu zamkniętego w przemyśle poprzez: </w:t>
      </w:r>
    </w:p>
    <w:p w14:paraId="509B41B1" w14:textId="77777777" w:rsidR="00CC212B" w:rsidRDefault="009635FF">
      <w:pPr>
        <w:pStyle w:val="ListBullet1"/>
        <w:numPr>
          <w:ilvl w:val="0"/>
          <w:numId w:val="22"/>
        </w:numPr>
        <w:spacing w:after="120"/>
        <w:rPr>
          <w:noProof/>
          <w:szCs w:val="24"/>
        </w:rPr>
      </w:pPr>
      <w:r>
        <w:rPr>
          <w:noProof/>
        </w:rPr>
        <w:t xml:space="preserve">ocenę możliwości dalszego propagowania obiegu zamkniętego w procesach przemysłowych w kontekście przeglądu </w:t>
      </w:r>
      <w:r>
        <w:rPr>
          <w:b/>
          <w:noProof/>
        </w:rPr>
        <w:t>dyrektywy w sprawie emisji przemysłowych</w:t>
      </w:r>
      <w:r>
        <w:rPr>
          <w:rStyle w:val="Odwoanieprzypisudolnego"/>
          <w:b/>
          <w:noProof/>
        </w:rPr>
        <w:footnoteReference w:id="18"/>
      </w:r>
      <w:r>
        <w:rPr>
          <w:noProof/>
        </w:rPr>
        <w:t>, w tym włączenie praktyk gospodarki o obiegu zamkniętym do przyszłych</w:t>
      </w:r>
      <w:r>
        <w:rPr>
          <w:noProof/>
        </w:rPr>
        <w:t xml:space="preserve"> dokumentów referencyjnych dotyczących najlepszych dostępnych technik;</w:t>
      </w:r>
    </w:p>
    <w:p w14:paraId="6F340920" w14:textId="77777777" w:rsidR="00CC212B" w:rsidRDefault="009635FF">
      <w:pPr>
        <w:pStyle w:val="ListBullet1"/>
        <w:numPr>
          <w:ilvl w:val="0"/>
          <w:numId w:val="22"/>
        </w:numPr>
        <w:spacing w:after="120"/>
        <w:rPr>
          <w:noProof/>
          <w:szCs w:val="24"/>
        </w:rPr>
      </w:pPr>
      <w:r>
        <w:rPr>
          <w:noProof/>
        </w:rPr>
        <w:t xml:space="preserve">ułatwianie symbiozy przemysłowej dzięki stworzeniu </w:t>
      </w:r>
      <w:r>
        <w:rPr>
          <w:b/>
          <w:noProof/>
        </w:rPr>
        <w:t xml:space="preserve">prowadzonego przez przemysł systemu sprawozdawczości i certyfikacji </w:t>
      </w:r>
      <w:r>
        <w:rPr>
          <w:noProof/>
        </w:rPr>
        <w:t xml:space="preserve">oraz umożliwienie wdrażania symbiozy przemysłowej; </w:t>
      </w:r>
    </w:p>
    <w:p w14:paraId="3A4F0B0F" w14:textId="77777777" w:rsidR="00CC212B" w:rsidRDefault="009635FF">
      <w:pPr>
        <w:pStyle w:val="ListBullet1"/>
        <w:numPr>
          <w:ilvl w:val="0"/>
          <w:numId w:val="22"/>
        </w:numPr>
        <w:spacing w:after="120"/>
        <w:rPr>
          <w:noProof/>
          <w:szCs w:val="24"/>
        </w:rPr>
      </w:pPr>
      <w:r>
        <w:rPr>
          <w:noProof/>
        </w:rPr>
        <w:t xml:space="preserve">wspieranie </w:t>
      </w:r>
      <w:r>
        <w:rPr>
          <w:b/>
          <w:noProof/>
        </w:rPr>
        <w:t>zró</w:t>
      </w:r>
      <w:r>
        <w:rPr>
          <w:b/>
          <w:noProof/>
        </w:rPr>
        <w:t xml:space="preserve">wnoważonego i opartego na obiegu zamkniętym bio-sektora </w:t>
      </w:r>
      <w:r>
        <w:rPr>
          <w:noProof/>
        </w:rPr>
        <w:t>poprzez wdrożenie planu działania na rzecz biogospodarki</w:t>
      </w:r>
      <w:r>
        <w:rPr>
          <w:rStyle w:val="Odwoanieprzypisudolnego"/>
          <w:noProof/>
        </w:rPr>
        <w:footnoteReference w:id="19"/>
      </w:r>
      <w:r>
        <w:rPr>
          <w:noProof/>
        </w:rPr>
        <w:t>;</w:t>
      </w:r>
    </w:p>
    <w:p w14:paraId="056810CD" w14:textId="77777777" w:rsidR="00CC212B" w:rsidRDefault="009635FF">
      <w:pPr>
        <w:pStyle w:val="ListBullet1"/>
        <w:numPr>
          <w:ilvl w:val="0"/>
          <w:numId w:val="22"/>
        </w:numPr>
        <w:spacing w:after="120"/>
        <w:rPr>
          <w:noProof/>
          <w:szCs w:val="24"/>
        </w:rPr>
      </w:pPr>
      <w:r>
        <w:rPr>
          <w:noProof/>
        </w:rPr>
        <w:t xml:space="preserve">propagowanie e wykorzystania </w:t>
      </w:r>
      <w:r>
        <w:rPr>
          <w:b/>
          <w:noProof/>
        </w:rPr>
        <w:t>technologii cyfrowych do śledzenia, ustalania pochodzenia i mapowania zasobów</w:t>
      </w:r>
      <w:r>
        <w:rPr>
          <w:noProof/>
        </w:rPr>
        <w:t>;</w:t>
      </w:r>
    </w:p>
    <w:p w14:paraId="04592D7E" w14:textId="77777777" w:rsidR="00CC212B" w:rsidRDefault="009635FF">
      <w:pPr>
        <w:pStyle w:val="ListBullet1"/>
        <w:numPr>
          <w:ilvl w:val="0"/>
          <w:numId w:val="22"/>
        </w:numPr>
        <w:spacing w:after="120"/>
        <w:rPr>
          <w:noProof/>
          <w:szCs w:val="24"/>
        </w:rPr>
      </w:pPr>
      <w:r>
        <w:rPr>
          <w:noProof/>
        </w:rPr>
        <w:t>propagowanie wykorzystania zielo</w:t>
      </w:r>
      <w:r>
        <w:rPr>
          <w:noProof/>
        </w:rPr>
        <w:t xml:space="preserve">nych technologii w ramach systemu solidnej weryfikacji poprzez </w:t>
      </w:r>
      <w:r>
        <w:rPr>
          <w:b/>
          <w:noProof/>
        </w:rPr>
        <w:t>zarejestrowanie unijnego systemu weryfikacji technologii środowiskowych</w:t>
      </w:r>
      <w:r>
        <w:rPr>
          <w:noProof/>
        </w:rPr>
        <w:t xml:space="preserve"> jako unijnego znaku certyfikującego. </w:t>
      </w:r>
    </w:p>
    <w:p w14:paraId="6C32E3E8" w14:textId="77777777" w:rsidR="00CC212B" w:rsidRDefault="009635FF">
      <w:pPr>
        <w:pStyle w:val="ListBullet1"/>
        <w:tabs>
          <w:tab w:val="clear" w:pos="765"/>
        </w:tabs>
        <w:spacing w:after="120"/>
        <w:ind w:left="0" w:firstLine="0"/>
        <w:rPr>
          <w:noProof/>
          <w:szCs w:val="24"/>
        </w:rPr>
      </w:pPr>
      <w:r>
        <w:rPr>
          <w:noProof/>
        </w:rPr>
        <w:t xml:space="preserve">Nowa </w:t>
      </w:r>
      <w:r>
        <w:rPr>
          <w:b/>
          <w:noProof/>
        </w:rPr>
        <w:t>strategia dotycząca MŚP</w:t>
      </w:r>
      <w:r>
        <w:rPr>
          <w:rStyle w:val="Odwoanieprzypisudolnego"/>
          <w:b/>
          <w:noProof/>
        </w:rPr>
        <w:footnoteReference w:id="20"/>
      </w:r>
      <w:r>
        <w:rPr>
          <w:noProof/>
        </w:rPr>
        <w:t xml:space="preserve"> będzie wspierać współpracę między MŚP w zakresie gos</w:t>
      </w:r>
      <w:r>
        <w:rPr>
          <w:noProof/>
        </w:rPr>
        <w:t>podarki o obiegu zamkniętym z wykorzystaniem szkoleń, doradztwa w ramach Europejskiej Sieci Przedsiębiorczości na temat współpracy klastrów oraz transferu wiedzy za pośrednictwem Europejskiego Centrum Wiedzy na temat Efektywnego Gospodarowania Zasobami.</w:t>
      </w:r>
    </w:p>
    <w:p w14:paraId="775E30C4" w14:textId="77777777" w:rsidR="00CC212B" w:rsidRDefault="00CC212B">
      <w:pPr>
        <w:pStyle w:val="ListBullet1"/>
        <w:tabs>
          <w:tab w:val="clear" w:pos="765"/>
        </w:tabs>
        <w:spacing w:after="120"/>
        <w:ind w:left="0" w:firstLine="0"/>
        <w:rPr>
          <w:noProof/>
          <w:szCs w:val="24"/>
        </w:rPr>
      </w:pPr>
    </w:p>
    <w:p w14:paraId="7381C836" w14:textId="77777777" w:rsidR="00CC212B" w:rsidRDefault="009635FF">
      <w:pPr>
        <w:pStyle w:val="Nagwek1"/>
        <w:spacing w:before="0" w:after="120"/>
        <w:rPr>
          <w:caps/>
          <w:smallCaps w:val="0"/>
          <w:noProof/>
          <w:szCs w:val="24"/>
        </w:rPr>
      </w:pPr>
      <w:bookmarkStart w:id="6" w:name="_Toc34754980"/>
      <w:r>
        <w:rPr>
          <w:caps/>
          <w:smallCaps w:val="0"/>
          <w:noProof/>
        </w:rPr>
        <w:t>K</w:t>
      </w:r>
      <w:r>
        <w:rPr>
          <w:caps/>
          <w:smallCaps w:val="0"/>
          <w:noProof/>
        </w:rPr>
        <w:t>luczowe łańcuchy wartości produktów</w:t>
      </w:r>
      <w:bookmarkEnd w:id="6"/>
      <w:r>
        <w:rPr>
          <w:caps/>
          <w:smallCaps w:val="0"/>
          <w:noProof/>
        </w:rPr>
        <w:t xml:space="preserve"> </w:t>
      </w:r>
    </w:p>
    <w:p w14:paraId="54EAA6F1" w14:textId="77777777" w:rsidR="00CC212B" w:rsidRDefault="009635FF">
      <w:pPr>
        <w:pStyle w:val="Text1"/>
        <w:spacing w:after="120"/>
        <w:ind w:left="0"/>
        <w:rPr>
          <w:noProof/>
          <w:szCs w:val="24"/>
        </w:rPr>
      </w:pPr>
      <w:r>
        <w:rPr>
          <w:noProof/>
        </w:rPr>
        <w:t>Wyzwanie związane ze zrównoważonym rozwojem, jakie stwarzają kluczowe łańcuchy wartości, wymaga pilnych, kompleksowych i skoordynowanych działań, które będą stanowić integralną część polityki zrównoważonych produktów pr</w:t>
      </w:r>
      <w:r>
        <w:rPr>
          <w:noProof/>
        </w:rPr>
        <w:t xml:space="preserve">zedstawionej w sekcji 2. Działania te przyczynią się do reagowania kryzys klimatyczny i zostaną uwzględnione w strategii przemysłowej UE, a także w przyszłej strategii dotyczącej różnorodności biologicznej, strategii „od pola do stołu” i strategii leśnej. </w:t>
      </w:r>
      <w:r>
        <w:rPr>
          <w:noProof/>
        </w:rPr>
        <w:t>W ramach zarządzania działaniami sektorowymi Komisja będzie ściśle współpracować z zainteresowanymi stronami w kluczowych łańcuchach wartości w celu określenia barier dla rozwoju rynków produktów o zamkniętym cyklu życia oraz sposobów usunięcia tych barier</w:t>
      </w:r>
      <w:r>
        <w:rPr>
          <w:noProof/>
        </w:rPr>
        <w:t>.</w:t>
      </w:r>
    </w:p>
    <w:p w14:paraId="491357F9" w14:textId="77777777" w:rsidR="00CC212B" w:rsidRDefault="00CC212B">
      <w:pPr>
        <w:pStyle w:val="Text1"/>
        <w:spacing w:after="120"/>
        <w:ind w:left="0"/>
        <w:rPr>
          <w:noProof/>
          <w:szCs w:val="24"/>
        </w:rPr>
      </w:pPr>
    </w:p>
    <w:p w14:paraId="0622BEEE" w14:textId="77777777" w:rsidR="00CC212B" w:rsidRDefault="009635FF">
      <w:pPr>
        <w:pStyle w:val="Nagwek2"/>
        <w:spacing w:after="120"/>
        <w:rPr>
          <w:noProof/>
          <w:szCs w:val="24"/>
        </w:rPr>
      </w:pPr>
      <w:bookmarkStart w:id="7" w:name="_Toc34754981"/>
      <w:r>
        <w:rPr>
          <w:noProof/>
        </w:rPr>
        <w:t>Elektronika i ICT</w:t>
      </w:r>
      <w:bookmarkEnd w:id="7"/>
      <w:r>
        <w:rPr>
          <w:noProof/>
        </w:rPr>
        <w:t xml:space="preserve"> </w:t>
      </w:r>
    </w:p>
    <w:p w14:paraId="7E037145" w14:textId="77777777" w:rsidR="00CC212B" w:rsidRDefault="009635FF">
      <w:pPr>
        <w:spacing w:after="120"/>
        <w:rPr>
          <w:noProof/>
          <w:szCs w:val="24"/>
        </w:rPr>
      </w:pPr>
      <w:r>
        <w:rPr>
          <w:noProof/>
        </w:rPr>
        <w:t xml:space="preserve">Sprzęt elektryczny i elektroniczny jest nadal jednym z najszybciej rosnących strumieni odpadów w UE, a jego obecna roczna stopa wzrostu wynosi 2 %. Szacuje się, że w UE recyklingowi poddaje się jedynie około 40 % odpadów </w:t>
      </w:r>
      <w:r>
        <w:rPr>
          <w:noProof/>
        </w:rPr>
        <w:t>elektronicznych</w:t>
      </w:r>
      <w:r>
        <w:rPr>
          <w:rStyle w:val="Odwoanieprzypisudolnego"/>
          <w:noProof/>
        </w:rPr>
        <w:footnoteReference w:id="21"/>
      </w:r>
      <w:r>
        <w:rPr>
          <w:noProof/>
        </w:rPr>
        <w:t>. W przypadku wyrzucania w pełni lub częściowo funkcjonalnych produktów z powodu braku możliwości naprawy lub wymiany baterii, nieobsługiwanego już oprogramowania lub gdy nie odzyskuje się materiałów, które wchodzą w skład tych urządzeń, n</w:t>
      </w:r>
      <w:r>
        <w:rPr>
          <w:noProof/>
        </w:rPr>
        <w:t>astępuje utrata wartości. Około dwóch na trzech Europejczyków chciałoby dłużej korzystać ze swoich urządzeń cyfrowych, pod warunkiem że nie będzie to miało istotnego wpływu na ich działanie</w:t>
      </w:r>
      <w:r>
        <w:rPr>
          <w:rStyle w:val="Odwoanieprzypisudolnego"/>
          <w:noProof/>
        </w:rPr>
        <w:footnoteReference w:id="22"/>
      </w:r>
      <w:r>
        <w:rPr>
          <w:noProof/>
        </w:rPr>
        <w:t>.</w:t>
      </w:r>
    </w:p>
    <w:p w14:paraId="651D68D6" w14:textId="77777777" w:rsidR="00CC212B" w:rsidRDefault="009635FF">
      <w:pPr>
        <w:spacing w:after="120"/>
        <w:rPr>
          <w:noProof/>
          <w:szCs w:val="24"/>
        </w:rPr>
      </w:pPr>
      <w:r>
        <w:rPr>
          <w:noProof/>
        </w:rPr>
        <w:t xml:space="preserve">Aby sprostać tym wyzwaniom, Komisja przedstawi </w:t>
      </w:r>
      <w:r>
        <w:rPr>
          <w:b/>
          <w:noProof/>
        </w:rPr>
        <w:t>„inicjatywę dotyczącą urządzeń elektronicznych o zamkniętym cyklu życia”</w:t>
      </w:r>
      <w:r>
        <w:rPr>
          <w:noProof/>
        </w:rPr>
        <w:t>, mobilizującą istniejące i nowe instrumenty. Zgodnie z nowymi ramami polityki zrównoważonych produktów inicjatywa ta będzie działać na r</w:t>
      </w:r>
      <w:r>
        <w:rPr>
          <w:noProof/>
        </w:rPr>
        <w:t>zecz przedłużenia cyklu życia produktów i obejmie m.in. następujące działania:</w:t>
      </w:r>
    </w:p>
    <w:p w14:paraId="344BD4DA" w14:textId="77777777" w:rsidR="00CC212B" w:rsidRDefault="009635FF">
      <w:pPr>
        <w:pStyle w:val="Akapitzlist"/>
        <w:numPr>
          <w:ilvl w:val="0"/>
          <w:numId w:val="23"/>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środki regulacyjne dotyczące elektroniki i ICT, w tym </w:t>
      </w:r>
      <w:r>
        <w:rPr>
          <w:rFonts w:ascii="Times New Roman" w:hAnsi="Times New Roman"/>
          <w:b/>
          <w:noProof/>
        </w:rPr>
        <w:t>telefonów komórkowych, tabletów i laptopów</w:t>
      </w:r>
      <w:r>
        <w:rPr>
          <w:rFonts w:ascii="Times New Roman" w:hAnsi="Times New Roman"/>
          <w:noProof/>
        </w:rPr>
        <w:t>, na podstawie dyrektywy w sprawie ekoprojektu, tak aby urządzenia te były projek</w:t>
      </w:r>
      <w:r>
        <w:rPr>
          <w:rFonts w:ascii="Times New Roman" w:hAnsi="Times New Roman"/>
          <w:noProof/>
        </w:rPr>
        <w:t xml:space="preserve">towane z myślą o efektywności energetycznej i trwałości, możliwości naprawy, modernizacji, konserwacji, ponownego wykorzystania i recyklingu. Dalsze informacje na ten temat zostaną przedstawione wkrótce w planie prac dotyczącym ekoprojektu. </w:t>
      </w:r>
      <w:r>
        <w:rPr>
          <w:rFonts w:ascii="Times New Roman" w:hAnsi="Times New Roman"/>
          <w:b/>
          <w:noProof/>
        </w:rPr>
        <w:t>Drukarki i mate</w:t>
      </w:r>
      <w:r>
        <w:rPr>
          <w:rFonts w:ascii="Times New Roman" w:hAnsi="Times New Roman"/>
          <w:b/>
          <w:noProof/>
        </w:rPr>
        <w:t>riały eksploatacyjne, takie jak wkłady</w:t>
      </w:r>
      <w:r>
        <w:rPr>
          <w:rFonts w:ascii="Times New Roman" w:hAnsi="Times New Roman"/>
          <w:noProof/>
        </w:rPr>
        <w:t xml:space="preserve">, również zostaną objęte inicjatywą, chyba że sektor osiągnie w ciągu najbliższych sześciu miesięcy ambitne dobrowolne porozumienie; </w:t>
      </w:r>
    </w:p>
    <w:p w14:paraId="5C317361" w14:textId="77777777" w:rsidR="00CC212B" w:rsidRDefault="009635FF">
      <w:pPr>
        <w:pStyle w:val="Akapitzlist"/>
        <w:numPr>
          <w:ilvl w:val="0"/>
          <w:numId w:val="23"/>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nacisk na elektronikę i ICT jako </w:t>
      </w:r>
      <w:r>
        <w:rPr>
          <w:rFonts w:ascii="Times New Roman" w:hAnsi="Times New Roman"/>
          <w:b/>
          <w:noProof/>
        </w:rPr>
        <w:t>priorytetowy sektor wdrażania „prawa do naprawy”</w:t>
      </w:r>
      <w:r>
        <w:rPr>
          <w:rFonts w:ascii="Times New Roman" w:hAnsi="Times New Roman"/>
          <w:noProof/>
        </w:rPr>
        <w:t>, w</w:t>
      </w:r>
      <w:r>
        <w:rPr>
          <w:rFonts w:ascii="Times New Roman" w:hAnsi="Times New Roman"/>
          <w:noProof/>
        </w:rPr>
        <w:t> tym prawa do aktualizacji przestarzałego oprogramowania;</w:t>
      </w:r>
    </w:p>
    <w:p w14:paraId="70243550" w14:textId="77777777" w:rsidR="00CC212B" w:rsidRDefault="009635FF">
      <w:pPr>
        <w:pStyle w:val="Akapitzlist"/>
        <w:numPr>
          <w:ilvl w:val="0"/>
          <w:numId w:val="23"/>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środki regulacyjne dotyczące </w:t>
      </w:r>
      <w:r>
        <w:rPr>
          <w:rFonts w:ascii="Times New Roman" w:hAnsi="Times New Roman"/>
          <w:b/>
          <w:noProof/>
        </w:rPr>
        <w:t>ładowarek do telefonów komórkowych i podobnych urządzeń</w:t>
      </w:r>
      <w:r>
        <w:rPr>
          <w:rFonts w:ascii="Times New Roman" w:hAnsi="Times New Roman"/>
          <w:noProof/>
        </w:rPr>
        <w:t xml:space="preserve">, w tym </w:t>
      </w:r>
      <w:r>
        <w:rPr>
          <w:rFonts w:ascii="Times New Roman" w:hAnsi="Times New Roman"/>
          <w:b/>
          <w:noProof/>
        </w:rPr>
        <w:t>wprowadzenia uniwersalnej ładowarki</w:t>
      </w:r>
      <w:r>
        <w:rPr>
          <w:rFonts w:ascii="Times New Roman" w:hAnsi="Times New Roman"/>
          <w:noProof/>
        </w:rPr>
        <w:t>, zwiększenia trwałości przewodów do ładowania oraz zachęt do oddzielen</w:t>
      </w:r>
      <w:r>
        <w:rPr>
          <w:rFonts w:ascii="Times New Roman" w:hAnsi="Times New Roman"/>
          <w:noProof/>
        </w:rPr>
        <w:t>ia zakupu ładowarek od zakupu nowych urządzeń;</w:t>
      </w:r>
    </w:p>
    <w:p w14:paraId="381E3F8A" w14:textId="77777777" w:rsidR="00CC212B" w:rsidRDefault="009635FF">
      <w:pPr>
        <w:pStyle w:val="Akapitzlist"/>
        <w:numPr>
          <w:ilvl w:val="0"/>
          <w:numId w:val="23"/>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usprawnienie zbiórki i przetwarzania zużytego sprzętu elektrycznego i elektronicznego</w:t>
      </w:r>
      <w:r>
        <w:rPr>
          <w:rStyle w:val="Odwoanieprzypisudolnego"/>
          <w:rFonts w:ascii="Times New Roman" w:hAnsi="Times New Roman" w:cs="Times New Roman"/>
          <w:noProof/>
        </w:rPr>
        <w:footnoteReference w:id="23"/>
      </w:r>
      <w:r>
        <w:rPr>
          <w:rFonts w:ascii="Times New Roman" w:hAnsi="Times New Roman"/>
          <w:noProof/>
        </w:rPr>
        <w:t xml:space="preserve">, m.in. dzięki zbadaniu możliwości </w:t>
      </w:r>
      <w:r>
        <w:rPr>
          <w:rFonts w:ascii="Times New Roman" w:hAnsi="Times New Roman"/>
          <w:b/>
          <w:noProof/>
        </w:rPr>
        <w:t>wprowadzenia ogólnounijnego systemu zwrotu lub sprzedaży starych telefonów komórkowych,</w:t>
      </w:r>
      <w:r>
        <w:rPr>
          <w:rFonts w:ascii="Times New Roman" w:hAnsi="Times New Roman"/>
          <w:b/>
          <w:noProof/>
        </w:rPr>
        <w:t xml:space="preserve"> tabletów i ładowarek</w:t>
      </w:r>
      <w:r>
        <w:rPr>
          <w:rFonts w:ascii="Times New Roman" w:hAnsi="Times New Roman"/>
          <w:noProof/>
        </w:rPr>
        <w:t xml:space="preserve">; </w:t>
      </w:r>
    </w:p>
    <w:p w14:paraId="7B78662C" w14:textId="77777777" w:rsidR="00CC212B" w:rsidRDefault="009635FF">
      <w:pPr>
        <w:pStyle w:val="Akapitzlist"/>
        <w:numPr>
          <w:ilvl w:val="0"/>
          <w:numId w:val="23"/>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przegląd unijnych przepisów dotyczących </w:t>
      </w:r>
      <w:r>
        <w:rPr>
          <w:rFonts w:ascii="Times New Roman" w:hAnsi="Times New Roman"/>
          <w:b/>
          <w:noProof/>
        </w:rPr>
        <w:t>ograniczeń stosowania substancji niebezpiecznych w sprzęcie elektrycznym i elektronicznym</w:t>
      </w:r>
      <w:r>
        <w:rPr>
          <w:rStyle w:val="Odwoanieprzypisudolnego"/>
          <w:rFonts w:ascii="Times New Roman" w:hAnsi="Times New Roman" w:cs="Times New Roman"/>
          <w:b/>
          <w:noProof/>
        </w:rPr>
        <w:footnoteReference w:id="24"/>
      </w:r>
      <w:r>
        <w:rPr>
          <w:rFonts w:ascii="Times New Roman" w:hAnsi="Times New Roman"/>
          <w:noProof/>
        </w:rPr>
        <w:t xml:space="preserve"> oraz przedstawienie wytycznych w celu poprawy spójności z odpowiednimi przepisami, np. rozporządzeni</w:t>
      </w:r>
      <w:r>
        <w:rPr>
          <w:rFonts w:ascii="Times New Roman" w:hAnsi="Times New Roman"/>
          <w:noProof/>
        </w:rPr>
        <w:t>em REACH</w:t>
      </w:r>
      <w:r>
        <w:rPr>
          <w:rStyle w:val="Odwoanieprzypisudolnego"/>
          <w:rFonts w:ascii="Times New Roman" w:hAnsi="Times New Roman" w:cs="Times New Roman"/>
          <w:noProof/>
        </w:rPr>
        <w:footnoteReference w:id="25"/>
      </w:r>
      <w:r>
        <w:rPr>
          <w:rFonts w:ascii="Times New Roman" w:hAnsi="Times New Roman"/>
          <w:noProof/>
        </w:rPr>
        <w:t xml:space="preserve"> i dyrektywą w sprawie ekoprojektu.</w:t>
      </w:r>
    </w:p>
    <w:p w14:paraId="54F4AC68" w14:textId="77777777" w:rsidR="00CC212B" w:rsidRDefault="00CC212B">
      <w:pPr>
        <w:pStyle w:val="Tekstkomentarza"/>
        <w:spacing w:after="120"/>
        <w:rPr>
          <w:noProof/>
          <w:sz w:val="24"/>
          <w:szCs w:val="24"/>
        </w:rPr>
      </w:pPr>
    </w:p>
    <w:p w14:paraId="4986E686" w14:textId="77777777" w:rsidR="00CC212B" w:rsidRDefault="009635FF">
      <w:pPr>
        <w:pStyle w:val="Nagwek2"/>
        <w:spacing w:after="120"/>
        <w:rPr>
          <w:noProof/>
          <w:szCs w:val="24"/>
        </w:rPr>
      </w:pPr>
      <w:bookmarkStart w:id="8" w:name="_Toc34754982"/>
      <w:r>
        <w:rPr>
          <w:noProof/>
        </w:rPr>
        <w:lastRenderedPageBreak/>
        <w:t>Baterie, akumulatory i pojazdy</w:t>
      </w:r>
      <w:bookmarkEnd w:id="8"/>
    </w:p>
    <w:p w14:paraId="57468D3A" w14:textId="77777777" w:rsidR="00CC212B" w:rsidRDefault="009635FF">
      <w:pPr>
        <w:spacing w:after="120"/>
        <w:rPr>
          <w:noProof/>
          <w:szCs w:val="24"/>
        </w:rPr>
      </w:pPr>
      <w:r>
        <w:rPr>
          <w:noProof/>
        </w:rPr>
        <w:t xml:space="preserve">Zrównoważone baterie, akumulatory i pojazdy stanowią podstawę przyszłej mobilności. Aby osiągnąć szybkie postępy w zwiększaniu zrównoważonego charakteru nowego łańcucha wartości </w:t>
      </w:r>
      <w:r>
        <w:rPr>
          <w:noProof/>
        </w:rPr>
        <w:t xml:space="preserve">baterii i akumulatorów w elektromobilności oraz aby zwiększyć potencjał wszystkich baterii i akumulatorów pod względem obiegu zamkniętego, Komisja zaproponuje w tym roku </w:t>
      </w:r>
      <w:r>
        <w:rPr>
          <w:b/>
          <w:noProof/>
        </w:rPr>
        <w:t>nowe ramy regulacyjne dotyczące baterii i akumulatorów</w:t>
      </w:r>
      <w:r>
        <w:rPr>
          <w:noProof/>
        </w:rPr>
        <w:t>. Ten wniosek ustawodawczy będzi</w:t>
      </w:r>
      <w:r>
        <w:rPr>
          <w:noProof/>
        </w:rPr>
        <w:t>e opierał się na ocenie dyrektywy w sprawie baterii</w:t>
      </w:r>
      <w:r>
        <w:rPr>
          <w:rStyle w:val="Odwoanieprzypisudolnego"/>
          <w:noProof/>
        </w:rPr>
        <w:footnoteReference w:id="26"/>
      </w:r>
      <w:r>
        <w:rPr>
          <w:noProof/>
        </w:rPr>
        <w:t xml:space="preserve"> oraz pracach sojuszu na rzecz baterii i uwzględni następujące elementy:</w:t>
      </w:r>
    </w:p>
    <w:p w14:paraId="48A4CF26"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b/>
          <w:noProof/>
        </w:rPr>
        <w:t xml:space="preserve">przepisy dotyczące zawartości materiałów z recyklingu </w:t>
      </w:r>
      <w:r>
        <w:rPr>
          <w:rFonts w:ascii="Times New Roman" w:hAnsi="Times New Roman"/>
          <w:noProof/>
        </w:rPr>
        <w:t xml:space="preserve">oraz środki mające na celu poprawę </w:t>
      </w:r>
      <w:r>
        <w:rPr>
          <w:rFonts w:ascii="Times New Roman" w:hAnsi="Times New Roman"/>
          <w:b/>
          <w:noProof/>
        </w:rPr>
        <w:t>wskaźników poziomu zbiórki i recyklingu w</w:t>
      </w:r>
      <w:r>
        <w:rPr>
          <w:rFonts w:ascii="Times New Roman" w:hAnsi="Times New Roman"/>
          <w:b/>
          <w:noProof/>
        </w:rPr>
        <w:t>szystkich baterii i akumulatorów</w:t>
      </w:r>
      <w:r>
        <w:rPr>
          <w:rFonts w:ascii="Times New Roman" w:hAnsi="Times New Roman"/>
          <w:noProof/>
        </w:rPr>
        <w:t xml:space="preserve">, zapewnienie </w:t>
      </w:r>
      <w:r>
        <w:rPr>
          <w:rFonts w:ascii="Times New Roman" w:hAnsi="Times New Roman"/>
          <w:b/>
          <w:noProof/>
        </w:rPr>
        <w:t>odzysku cennych materiałów</w:t>
      </w:r>
      <w:r>
        <w:rPr>
          <w:rFonts w:ascii="Times New Roman" w:hAnsi="Times New Roman"/>
          <w:noProof/>
        </w:rPr>
        <w:t xml:space="preserve"> oraz przedstawienie </w:t>
      </w:r>
      <w:r>
        <w:rPr>
          <w:rFonts w:ascii="Times New Roman" w:hAnsi="Times New Roman"/>
          <w:b/>
          <w:noProof/>
        </w:rPr>
        <w:t>wskazówek dla konsumentów</w:t>
      </w:r>
      <w:r>
        <w:rPr>
          <w:rFonts w:ascii="Times New Roman" w:hAnsi="Times New Roman"/>
          <w:noProof/>
        </w:rPr>
        <w:t xml:space="preserve">; </w:t>
      </w:r>
    </w:p>
    <w:p w14:paraId="75ABBFEA"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kwestia </w:t>
      </w:r>
      <w:r>
        <w:rPr>
          <w:rFonts w:ascii="Times New Roman" w:hAnsi="Times New Roman"/>
          <w:b/>
          <w:noProof/>
        </w:rPr>
        <w:t>baterii nieładowalnych</w:t>
      </w:r>
      <w:r>
        <w:rPr>
          <w:rFonts w:ascii="Times New Roman" w:hAnsi="Times New Roman"/>
          <w:noProof/>
        </w:rPr>
        <w:t xml:space="preserve"> z myślą o stopniowym wycofywaniu ich z użycia w przypadkach gdy istnieją rozwiązania alternatywne;</w:t>
      </w:r>
    </w:p>
    <w:p w14:paraId="58EE6F6A"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b/>
          <w:noProof/>
        </w:rPr>
        <w:t>wymog</w:t>
      </w:r>
      <w:r>
        <w:rPr>
          <w:rFonts w:ascii="Times New Roman" w:hAnsi="Times New Roman"/>
          <w:b/>
          <w:noProof/>
        </w:rPr>
        <w:t>i dotyczące zrównoważonego charakteru i przejrzystości w odniesieniu do baterii i akumulatorów</w:t>
      </w:r>
      <w:r>
        <w:rPr>
          <w:rFonts w:ascii="Times New Roman" w:hAnsi="Times New Roman"/>
          <w:noProof/>
        </w:rPr>
        <w:t>, uwzględniające np. ślad węglowy produkcji baterii i akumulatorów, etyczne pozyskiwanie surowców i bezpieczeństwo dostaw oraz ułatwianie ponownego użycia, wykorz</w:t>
      </w:r>
      <w:r>
        <w:rPr>
          <w:rFonts w:ascii="Times New Roman" w:hAnsi="Times New Roman"/>
          <w:noProof/>
        </w:rPr>
        <w:t>ystania do innych celów i recyklingu;</w:t>
      </w:r>
    </w:p>
    <w:p w14:paraId="4E3515A4" w14:textId="77777777" w:rsidR="00CC212B" w:rsidRDefault="009635FF">
      <w:pPr>
        <w:spacing w:after="120"/>
        <w:rPr>
          <w:noProof/>
          <w:szCs w:val="24"/>
        </w:rPr>
      </w:pPr>
      <w:r>
        <w:rPr>
          <w:noProof/>
        </w:rPr>
        <w:t xml:space="preserve">Komisja zaproponuje również przegląd przepisów dotyczących </w:t>
      </w:r>
      <w:r>
        <w:rPr>
          <w:b/>
          <w:noProof/>
        </w:rPr>
        <w:t>pojazdów wycofanych z eksploatacji</w:t>
      </w:r>
      <w:r>
        <w:rPr>
          <w:rStyle w:val="Odwoanieprzypisudolnego"/>
          <w:b/>
          <w:noProof/>
        </w:rPr>
        <w:footnoteReference w:id="27"/>
      </w:r>
      <w:r>
        <w:rPr>
          <w:noProof/>
        </w:rPr>
        <w:t xml:space="preserve"> z myślą o propagowaniu modeli biznesowych o obiegu zamkniętym poprzez </w:t>
      </w:r>
      <w:r>
        <w:rPr>
          <w:b/>
          <w:noProof/>
        </w:rPr>
        <w:t>powiązanie kwestii projektowych z przetwarzaniem po wycofaniu z eksploatacji</w:t>
      </w:r>
      <w:r>
        <w:rPr>
          <w:noProof/>
        </w:rPr>
        <w:t xml:space="preserve">, o opracowaniu </w:t>
      </w:r>
      <w:r>
        <w:rPr>
          <w:b/>
          <w:noProof/>
        </w:rPr>
        <w:t xml:space="preserve">przepisów dotyczących obowiązkowej zawartości materiałów z recyklingu w przypadku niektórych </w:t>
      </w:r>
      <w:r>
        <w:rPr>
          <w:b/>
          <w:noProof/>
        </w:rPr>
        <w:t>materiałów</w:t>
      </w:r>
      <w:r>
        <w:rPr>
          <w:noProof/>
        </w:rPr>
        <w:t xml:space="preserve"> komponentów oraz o </w:t>
      </w:r>
      <w:r>
        <w:rPr>
          <w:b/>
          <w:noProof/>
        </w:rPr>
        <w:t>poprawie wydajności recyklingu</w:t>
      </w:r>
      <w:r>
        <w:rPr>
          <w:noProof/>
        </w:rPr>
        <w:t xml:space="preserve">. Ponadto Komisja rozważy najskuteczniejsze środki, aby zapewnić zbiórkę i przyjazne dla środowiska naturalnego przetwarzanie </w:t>
      </w:r>
      <w:r>
        <w:rPr>
          <w:b/>
          <w:noProof/>
        </w:rPr>
        <w:t>olejów odpadowych</w:t>
      </w:r>
      <w:r>
        <w:rPr>
          <w:noProof/>
        </w:rPr>
        <w:t>.</w:t>
      </w:r>
    </w:p>
    <w:p w14:paraId="658C1023" w14:textId="77777777" w:rsidR="00CC212B" w:rsidRDefault="009635FF">
      <w:pPr>
        <w:spacing w:after="120"/>
        <w:rPr>
          <w:noProof/>
          <w:szCs w:val="24"/>
        </w:rPr>
      </w:pPr>
      <w:r>
        <w:rPr>
          <w:noProof/>
        </w:rPr>
        <w:t xml:space="preserve">W szerszej perspektywie przyszła </w:t>
      </w:r>
      <w:r>
        <w:rPr>
          <w:noProof/>
          <w:color w:val="1F497D"/>
        </w:rPr>
        <w:t>kompleksowa europejska strategia na rzecz</w:t>
      </w:r>
      <w:r>
        <w:rPr>
          <w:noProof/>
        </w:rPr>
        <w:t xml:space="preserve"> </w:t>
      </w:r>
      <w:r>
        <w:rPr>
          <w:b/>
          <w:noProof/>
        </w:rPr>
        <w:t>zrównoważonej i inteligentnej mobilności</w:t>
      </w:r>
      <w:r>
        <w:rPr>
          <w:noProof/>
        </w:rPr>
        <w:t xml:space="preserve"> będzie dotyczyła wzmocnienia synergii w ramach przechodzenia na gospodarkę o obiegu zamkniętym, w szczególności poprzez stosowanie rozwiązań</w:t>
      </w:r>
      <w:r>
        <w:rPr>
          <w:noProof/>
        </w:rPr>
        <w:t xml:space="preserve"> typu „produkt jako usługa” w celu zmniejszenia zużycia surowców pierwotnych, wykorzystanie zrównoważonych alternatywnych paliw transportowych, optymalizację infrastruktury i wykorzystania pojazdów, zwiększenie wskaźników wykorzystania i współczynników obc</w:t>
      </w:r>
      <w:r>
        <w:rPr>
          <w:noProof/>
        </w:rPr>
        <w:t>iążenia oraz eliminację odpadów i zanieczyszczeń.</w:t>
      </w:r>
    </w:p>
    <w:p w14:paraId="49540D91" w14:textId="77777777" w:rsidR="00CC212B" w:rsidRDefault="00CC212B">
      <w:pPr>
        <w:spacing w:after="120"/>
        <w:rPr>
          <w:noProof/>
          <w:szCs w:val="24"/>
        </w:rPr>
      </w:pPr>
    </w:p>
    <w:p w14:paraId="3899615F" w14:textId="77777777" w:rsidR="00CC212B" w:rsidRDefault="009635FF">
      <w:pPr>
        <w:pStyle w:val="Nagwek2"/>
        <w:spacing w:after="120"/>
        <w:rPr>
          <w:noProof/>
          <w:szCs w:val="24"/>
        </w:rPr>
      </w:pPr>
      <w:bookmarkStart w:id="9" w:name="_Toc34754983"/>
      <w:r>
        <w:rPr>
          <w:noProof/>
        </w:rPr>
        <w:t>Opakowania</w:t>
      </w:r>
      <w:bookmarkEnd w:id="9"/>
    </w:p>
    <w:p w14:paraId="6F39505A" w14:textId="77777777" w:rsidR="00CC212B" w:rsidRDefault="009635FF">
      <w:pPr>
        <w:spacing w:after="120"/>
        <w:rPr>
          <w:noProof/>
          <w:szCs w:val="24"/>
        </w:rPr>
      </w:pPr>
      <w:r>
        <w:rPr>
          <w:noProof/>
        </w:rPr>
        <w:t>Ilość materiałów wykorzystywanych do produkcji opakowań stale rośnie, a w 2017 r. ilość odpadów opakowaniowych w Europie osiągnęła rekordowy poziom 173 kg na mieszkańca – najwyższy w historii. W</w:t>
      </w:r>
      <w:r>
        <w:rPr>
          <w:noProof/>
        </w:rPr>
        <w:t xml:space="preserve"> celu zagwarantowania, że do 2030 r. wszystkie opakowania na rynku UE będą nadawały się do ponownego użycia lub recyklingu </w:t>
      </w:r>
      <w:r>
        <w:rPr>
          <w:noProof/>
        </w:rPr>
        <w:lastRenderedPageBreak/>
        <w:t>w opłacalny sposób, Komisja dokona przeglądu dyrektywy 94/62/WE</w:t>
      </w:r>
      <w:r>
        <w:rPr>
          <w:rStyle w:val="Odwoanieprzypisudolnego"/>
          <w:noProof/>
        </w:rPr>
        <w:footnoteReference w:id="28"/>
      </w:r>
      <w:r>
        <w:rPr>
          <w:noProof/>
        </w:rPr>
        <w:t xml:space="preserve">, aby </w:t>
      </w:r>
      <w:r>
        <w:rPr>
          <w:b/>
          <w:noProof/>
        </w:rPr>
        <w:t>zaostrzyć obowiązkowe zasadnicze wymagania dotyczące opakowań</w:t>
      </w:r>
      <w:r>
        <w:rPr>
          <w:noProof/>
        </w:rPr>
        <w:t>,</w:t>
      </w:r>
      <w:r>
        <w:rPr>
          <w:noProof/>
        </w:rPr>
        <w:t xml:space="preserve"> które mają być dopuszczane na rynek UE i rozważy inne środki, koncentrując się przede wszystkim na:</w:t>
      </w:r>
    </w:p>
    <w:p w14:paraId="04CC7A8B"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b/>
          <w:noProof/>
        </w:rPr>
        <w:t>ograniczeniu (nadmiernego) stosowania opakowań i odpadów</w:t>
      </w:r>
      <w:r>
        <w:rPr>
          <w:rFonts w:ascii="Times New Roman" w:hAnsi="Times New Roman"/>
          <w:noProof/>
        </w:rPr>
        <w:t xml:space="preserve"> </w:t>
      </w:r>
      <w:r>
        <w:rPr>
          <w:rFonts w:ascii="Times New Roman" w:hAnsi="Times New Roman"/>
          <w:b/>
          <w:noProof/>
        </w:rPr>
        <w:t>opakowaniowych</w:t>
      </w:r>
      <w:r>
        <w:rPr>
          <w:rFonts w:ascii="Times New Roman" w:hAnsi="Times New Roman"/>
          <w:noProof/>
        </w:rPr>
        <w:t>, m.in. poprzez ustanowienie celów i innych środków zapobiegania powstawaniu odpadów</w:t>
      </w:r>
      <w:r>
        <w:rPr>
          <w:rFonts w:ascii="Times New Roman" w:hAnsi="Times New Roman"/>
          <w:noProof/>
        </w:rPr>
        <w:t>;</w:t>
      </w:r>
    </w:p>
    <w:p w14:paraId="3385E510"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propagowaniu projektowania z myślą o ponownym wykorzystaniu i możliwości recyklingu opakowań, w tym ewentualnym ograniczeniom w stosowaniu niektórych materiałów opakowaniowych do pewnych zastosowań, w szczególności w przypadku, gdy możliwe są alternatywn</w:t>
      </w:r>
      <w:r>
        <w:rPr>
          <w:rFonts w:ascii="Times New Roman" w:hAnsi="Times New Roman"/>
          <w:noProof/>
        </w:rPr>
        <w:t xml:space="preserve">e produkty lub systemy wielokrotnego użytku lub gdy towary konsumpcyjne mogą być bezpiecznie sprzedawane bez opakowań; </w:t>
      </w:r>
    </w:p>
    <w:p w14:paraId="32B163FD" w14:textId="77777777" w:rsidR="00CC212B" w:rsidRDefault="009635FF">
      <w:pPr>
        <w:pStyle w:val="Akapitzlist"/>
        <w:numPr>
          <w:ilvl w:val="0"/>
          <w:numId w:val="24"/>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rozważeniu </w:t>
      </w:r>
      <w:r>
        <w:rPr>
          <w:rFonts w:ascii="Times New Roman" w:hAnsi="Times New Roman"/>
          <w:b/>
          <w:noProof/>
        </w:rPr>
        <w:t>zmniejszenia złożoności materiałów opakowaniowych</w:t>
      </w:r>
      <w:r>
        <w:rPr>
          <w:rFonts w:ascii="Times New Roman" w:hAnsi="Times New Roman"/>
          <w:noProof/>
        </w:rPr>
        <w:t>, w tym liczby stosowanych materiałów i polimerów.</w:t>
      </w:r>
    </w:p>
    <w:p w14:paraId="5A55BE32" w14:textId="77777777" w:rsidR="00CC212B" w:rsidRDefault="009635FF">
      <w:pPr>
        <w:spacing w:after="120"/>
        <w:rPr>
          <w:noProof/>
          <w:szCs w:val="24"/>
        </w:rPr>
      </w:pPr>
      <w:r>
        <w:rPr>
          <w:noProof/>
        </w:rPr>
        <w:t>W ramach inicjatywy na rz</w:t>
      </w:r>
      <w:r>
        <w:rPr>
          <w:noProof/>
        </w:rPr>
        <w:t xml:space="preserve">ecz harmonizacji systemów selektywnej zbiórki odpadów, o której mowa w sekcji 4.1, Komisja oceni możliwość wprowadzenia ogólnounijnego </w:t>
      </w:r>
      <w:r>
        <w:rPr>
          <w:b/>
          <w:noProof/>
        </w:rPr>
        <w:t>oznakowania, które ułatwiłoby prawidłową selekcję odpadów opakowaniowych u źródła</w:t>
      </w:r>
      <w:r>
        <w:rPr>
          <w:noProof/>
        </w:rPr>
        <w:t xml:space="preserve">. </w:t>
      </w:r>
    </w:p>
    <w:p w14:paraId="266E637A" w14:textId="77777777" w:rsidR="00CC212B" w:rsidRDefault="009635FF">
      <w:pPr>
        <w:spacing w:after="120"/>
        <w:rPr>
          <w:noProof/>
          <w:szCs w:val="24"/>
        </w:rPr>
      </w:pPr>
      <w:r>
        <w:rPr>
          <w:noProof/>
        </w:rPr>
        <w:t xml:space="preserve">Komisja określi również </w:t>
      </w:r>
      <w:r>
        <w:rPr>
          <w:b/>
          <w:noProof/>
        </w:rPr>
        <w:t>zasady bezpie</w:t>
      </w:r>
      <w:r>
        <w:rPr>
          <w:b/>
          <w:noProof/>
        </w:rPr>
        <w:t>cznego recyklingu materiałów przeznaczonych do kontaktu z żywnością</w:t>
      </w:r>
      <w:r>
        <w:rPr>
          <w:noProof/>
        </w:rPr>
        <w:t xml:space="preserve"> z tworzyw sztucznych innych niż PET.</w:t>
      </w:r>
    </w:p>
    <w:p w14:paraId="73EAF497" w14:textId="77777777" w:rsidR="00CC212B" w:rsidRDefault="009635FF">
      <w:pPr>
        <w:spacing w:after="120"/>
        <w:rPr>
          <w:noProof/>
          <w:szCs w:val="24"/>
        </w:rPr>
      </w:pPr>
      <w:r>
        <w:rPr>
          <w:noProof/>
        </w:rPr>
        <w:t xml:space="preserve">Komisja będzie również ściśle monitorować i wspierać wdrażanie wymogów dyrektywy w sprawie wody pitnej w celu </w:t>
      </w:r>
      <w:r>
        <w:rPr>
          <w:b/>
          <w:noProof/>
        </w:rPr>
        <w:t>zapewnienia dostępności wodociągowej wody</w:t>
      </w:r>
      <w:r>
        <w:rPr>
          <w:b/>
          <w:noProof/>
        </w:rPr>
        <w:t xml:space="preserve"> pitnej w miejscach publicznych</w:t>
      </w:r>
      <w:r>
        <w:rPr>
          <w:noProof/>
        </w:rPr>
        <w:t xml:space="preserve">, co zarówno ograniczy zależność od wody butelkowanej, jak i zapobiegnie powstawaniu odpadów opakowaniowych. </w:t>
      </w:r>
    </w:p>
    <w:p w14:paraId="17B64AAE" w14:textId="77777777" w:rsidR="00CC212B" w:rsidRDefault="00CC212B">
      <w:pPr>
        <w:spacing w:after="120"/>
        <w:rPr>
          <w:noProof/>
          <w:szCs w:val="24"/>
        </w:rPr>
      </w:pPr>
    </w:p>
    <w:p w14:paraId="475BB892" w14:textId="77777777" w:rsidR="00CC212B" w:rsidRDefault="009635FF">
      <w:pPr>
        <w:pStyle w:val="Nagwek2"/>
        <w:spacing w:after="120"/>
        <w:rPr>
          <w:noProof/>
          <w:szCs w:val="24"/>
        </w:rPr>
      </w:pPr>
      <w:bookmarkStart w:id="10" w:name="_Toc34754984"/>
      <w:r>
        <w:rPr>
          <w:noProof/>
        </w:rPr>
        <w:t>Tworzywa sztuczne</w:t>
      </w:r>
      <w:bookmarkEnd w:id="10"/>
    </w:p>
    <w:p w14:paraId="24C49E32" w14:textId="77777777" w:rsidR="00CC212B" w:rsidRDefault="009635FF">
      <w:pPr>
        <w:spacing w:after="120"/>
        <w:rPr>
          <w:noProof/>
          <w:szCs w:val="24"/>
        </w:rPr>
      </w:pPr>
      <w:r>
        <w:rPr>
          <w:noProof/>
        </w:rPr>
        <w:t xml:space="preserve">W ramach </w:t>
      </w:r>
      <w:r>
        <w:rPr>
          <w:b/>
          <w:noProof/>
        </w:rPr>
        <w:t>unijnej strategii na rzecz tworzyw sztucznych w gospodarce o obiegu zamkniętym</w:t>
      </w:r>
      <w:r>
        <w:rPr>
          <w:rStyle w:val="Odwoanieprzypisudolnego"/>
          <w:noProof/>
        </w:rPr>
        <w:footnoteReference w:id="29"/>
      </w:r>
      <w:r>
        <w:rPr>
          <w:noProof/>
        </w:rPr>
        <w:t xml:space="preserve"> urucho</w:t>
      </w:r>
      <w:r>
        <w:rPr>
          <w:noProof/>
        </w:rPr>
        <w:t>miono kompleksowy zestaw inicjatyw stanowiących odpowiedź na poważne wyzwanie społeczne. Ponieważ jednak oczekuje się, że zużycie tworzyw sztucznych podwoi się w ciągu najbliższych 20 lat, Komisja podejmie dalsze ukierunkowane działania w celu sprostania w</w:t>
      </w:r>
      <w:r>
        <w:rPr>
          <w:noProof/>
        </w:rPr>
        <w:t>yzwaniom dla zrównoważonego rozwoju, jakie stwarza ten powszechnie występujący materiał, i będzie nadal propagować wspólne podejście do problemu zanieczyszczenia tworzywami sztucznymi na poziomie globalnym, jak określono w sekcji 7.</w:t>
      </w:r>
    </w:p>
    <w:p w14:paraId="25F59FE2" w14:textId="77777777" w:rsidR="00CC212B" w:rsidRDefault="009635FF">
      <w:pPr>
        <w:spacing w:after="120"/>
        <w:rPr>
          <w:noProof/>
          <w:szCs w:val="24"/>
        </w:rPr>
      </w:pPr>
      <w:r>
        <w:rPr>
          <w:noProof/>
        </w:rPr>
        <w:t>Aby zwiększyć wykorzyst</w:t>
      </w:r>
      <w:r>
        <w:rPr>
          <w:noProof/>
        </w:rPr>
        <w:t xml:space="preserve">anie tworzyw sztucznych pochodzących z recyklingu i przyczynić się do bardziej zrównoważonego stosowania tworzyw sztucznych, Komisja zaproponuje </w:t>
      </w:r>
      <w:r>
        <w:rPr>
          <w:b/>
          <w:noProof/>
        </w:rPr>
        <w:t>obowiązkowe wymogi dotyczące zawartości materiałów z recyklingu i środki na rzecz ograniczenia ilości odpadów</w:t>
      </w:r>
      <w:r>
        <w:rPr>
          <w:noProof/>
        </w:rPr>
        <w:t xml:space="preserve"> w</w:t>
      </w:r>
      <w:r>
        <w:rPr>
          <w:noProof/>
        </w:rPr>
        <w:t xml:space="preserve"> odniesieniu do </w:t>
      </w:r>
      <w:r>
        <w:rPr>
          <w:b/>
          <w:noProof/>
        </w:rPr>
        <w:t>kluczowych produktów, takich jak opakowania, materiały budowlane i pojazdy</w:t>
      </w:r>
      <w:r>
        <w:rPr>
          <w:noProof/>
        </w:rPr>
        <w:t xml:space="preserve">, również z uwzględnieniem działalności sojuszu na rzecz tworzyw sztucznych o zamkniętym cyklu życia. </w:t>
      </w:r>
    </w:p>
    <w:p w14:paraId="5B037206" w14:textId="77777777" w:rsidR="00CC212B" w:rsidRDefault="009635FF">
      <w:pPr>
        <w:spacing w:after="120"/>
        <w:rPr>
          <w:noProof/>
          <w:szCs w:val="24"/>
        </w:rPr>
      </w:pPr>
      <w:r>
        <w:rPr>
          <w:noProof/>
        </w:rPr>
        <w:lastRenderedPageBreak/>
        <w:t xml:space="preserve">Oprócz wprowadzenia środków na rzecz redukcji zanieczyszczenia </w:t>
      </w:r>
      <w:r>
        <w:rPr>
          <w:noProof/>
        </w:rPr>
        <w:t xml:space="preserve">tworzywami sztucznymi, Komisja zajmie się </w:t>
      </w:r>
      <w:r>
        <w:rPr>
          <w:b/>
          <w:noProof/>
        </w:rPr>
        <w:t>kwestią obecności mikrodrobin plastiku w środowisku naturalnym</w:t>
      </w:r>
      <w:r>
        <w:rPr>
          <w:noProof/>
        </w:rPr>
        <w:t xml:space="preserve"> poprzez: </w:t>
      </w:r>
    </w:p>
    <w:p w14:paraId="2E3A309D" w14:textId="77777777" w:rsidR="00CC212B" w:rsidRDefault="009635FF">
      <w:pPr>
        <w:pStyle w:val="Akapitzlist"/>
        <w:numPr>
          <w:ilvl w:val="0"/>
          <w:numId w:val="25"/>
        </w:numPr>
        <w:spacing w:after="120" w:line="240" w:lineRule="auto"/>
        <w:contextualSpacing w:val="0"/>
        <w:rPr>
          <w:rFonts w:ascii="Times New Roman" w:hAnsi="Times New Roman" w:cs="Times New Roman"/>
          <w:noProof/>
          <w:sz w:val="24"/>
          <w:szCs w:val="24"/>
        </w:rPr>
      </w:pPr>
      <w:r>
        <w:rPr>
          <w:rFonts w:ascii="Times New Roman" w:hAnsi="Times New Roman"/>
          <w:b/>
          <w:noProof/>
        </w:rPr>
        <w:t>ograniczenie celowo dodawanych mikrodrobin plastiku</w:t>
      </w:r>
      <w:r>
        <w:rPr>
          <w:rFonts w:ascii="Times New Roman" w:hAnsi="Times New Roman"/>
          <w:noProof/>
        </w:rPr>
        <w:t xml:space="preserve"> i podjęcie problemu granulek z uwzględnieniem opinii Europejskiej Agencji Chemikaliów;</w:t>
      </w:r>
    </w:p>
    <w:p w14:paraId="0967C81C" w14:textId="77777777" w:rsidR="00CC212B" w:rsidRDefault="009635FF">
      <w:pPr>
        <w:pStyle w:val="Akapitzlist"/>
        <w:numPr>
          <w:ilvl w:val="0"/>
          <w:numId w:val="25"/>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opracowanie </w:t>
      </w:r>
      <w:r>
        <w:rPr>
          <w:rFonts w:ascii="Times New Roman" w:hAnsi="Times New Roman"/>
          <w:b/>
          <w:noProof/>
        </w:rPr>
        <w:t>etykiet, norm, certyfikatów i środków regulacyjnych</w:t>
      </w:r>
      <w:r>
        <w:rPr>
          <w:rFonts w:ascii="Times New Roman" w:hAnsi="Times New Roman"/>
          <w:noProof/>
        </w:rPr>
        <w:t xml:space="preserve"> dotyczących niezamierzonego uwalniania mikrodrobin plastiku, w tym środków mających na celu zwiększenie </w:t>
      </w:r>
      <w:r>
        <w:rPr>
          <w:rFonts w:ascii="Times New Roman" w:hAnsi="Times New Roman"/>
          <w:b/>
          <w:noProof/>
        </w:rPr>
        <w:t>wychwytywania mikrodrobin plastiku</w:t>
      </w:r>
      <w:r>
        <w:rPr>
          <w:rFonts w:ascii="Times New Roman" w:hAnsi="Times New Roman"/>
          <w:noProof/>
        </w:rPr>
        <w:t xml:space="preserve"> na wszystkich istotnych etapach cyklu życia produktów</w:t>
      </w:r>
      <w:r>
        <w:rPr>
          <w:rFonts w:ascii="Times New Roman" w:hAnsi="Times New Roman"/>
          <w:noProof/>
        </w:rPr>
        <w:t xml:space="preserve">; </w:t>
      </w:r>
    </w:p>
    <w:p w14:paraId="6D74A22D" w14:textId="77777777" w:rsidR="00CC212B" w:rsidRDefault="009635FF">
      <w:pPr>
        <w:pStyle w:val="Akapitzlist"/>
        <w:numPr>
          <w:ilvl w:val="0"/>
          <w:numId w:val="25"/>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dalsze opracowywanie i harmonizacja metod </w:t>
      </w:r>
      <w:r>
        <w:rPr>
          <w:rFonts w:ascii="Times New Roman" w:hAnsi="Times New Roman"/>
          <w:b/>
          <w:noProof/>
        </w:rPr>
        <w:t>pomiaru niezamierzonego uwalniania mikrodrobin plastiku</w:t>
      </w:r>
      <w:r>
        <w:rPr>
          <w:rFonts w:ascii="Times New Roman" w:hAnsi="Times New Roman"/>
          <w:noProof/>
        </w:rPr>
        <w:t>, zwłaszcza z opon i wyrobów włókienniczych, oraz dostarczanie zharmonizowanych danych na temat stężeń mikrodrobin plastiku w wodzie morskiej;</w:t>
      </w:r>
    </w:p>
    <w:p w14:paraId="2E7E878B" w14:textId="77777777" w:rsidR="00CC212B" w:rsidRDefault="009635FF">
      <w:pPr>
        <w:pStyle w:val="Akapitzlist"/>
        <w:numPr>
          <w:ilvl w:val="0"/>
          <w:numId w:val="25"/>
        </w:numPr>
        <w:spacing w:after="120" w:line="240" w:lineRule="auto"/>
        <w:contextualSpacing w:val="0"/>
        <w:rPr>
          <w:rFonts w:ascii="Times New Roman" w:hAnsi="Times New Roman" w:cs="Times New Roman"/>
          <w:noProof/>
          <w:sz w:val="24"/>
          <w:szCs w:val="24"/>
        </w:rPr>
      </w:pPr>
      <w:r>
        <w:rPr>
          <w:rFonts w:ascii="Times New Roman" w:hAnsi="Times New Roman"/>
          <w:noProof/>
        </w:rPr>
        <w:t>wypełnienie l</w:t>
      </w:r>
      <w:r>
        <w:rPr>
          <w:rFonts w:ascii="Times New Roman" w:hAnsi="Times New Roman"/>
          <w:noProof/>
        </w:rPr>
        <w:t>uk w </w:t>
      </w:r>
      <w:r>
        <w:rPr>
          <w:rFonts w:ascii="Times New Roman" w:hAnsi="Times New Roman"/>
          <w:b/>
          <w:noProof/>
        </w:rPr>
        <w:t>wiedzy naukowej na temat występowania mikrodrobin plastiku</w:t>
      </w:r>
      <w:r>
        <w:rPr>
          <w:rFonts w:ascii="Times New Roman" w:hAnsi="Times New Roman"/>
          <w:noProof/>
        </w:rPr>
        <w:t xml:space="preserve"> w środowisku, wodzie pitnej i żywności </w:t>
      </w:r>
      <w:r>
        <w:rPr>
          <w:rFonts w:ascii="Times New Roman" w:hAnsi="Times New Roman"/>
          <w:b/>
          <w:noProof/>
        </w:rPr>
        <w:t>oraz związanych z tym zagrożeń</w:t>
      </w:r>
      <w:r>
        <w:rPr>
          <w:rFonts w:ascii="Times New Roman" w:hAnsi="Times New Roman"/>
          <w:noProof/>
        </w:rPr>
        <w:t>.</w:t>
      </w:r>
    </w:p>
    <w:p w14:paraId="4722A840" w14:textId="77777777" w:rsidR="00CC212B" w:rsidRDefault="009635FF">
      <w:pPr>
        <w:spacing w:after="120"/>
        <w:rPr>
          <w:noProof/>
          <w:szCs w:val="24"/>
        </w:rPr>
      </w:pPr>
      <w:r>
        <w:rPr>
          <w:noProof/>
        </w:rPr>
        <w:t xml:space="preserve">Ponadto Komisja zajmie się pojawiającymi się wyzwaniami dla zrównoważonego rozwoju poprzez opracowanie </w:t>
      </w:r>
      <w:r>
        <w:rPr>
          <w:b/>
          <w:noProof/>
        </w:rPr>
        <w:t>ram politycznych d</w:t>
      </w:r>
      <w:r>
        <w:rPr>
          <w:b/>
          <w:noProof/>
        </w:rPr>
        <w:t>otyczących</w:t>
      </w:r>
      <w:r>
        <w:rPr>
          <w:noProof/>
        </w:rPr>
        <w:t>:</w:t>
      </w:r>
    </w:p>
    <w:p w14:paraId="179D8767" w14:textId="77777777" w:rsidR="00CC212B" w:rsidRDefault="009635FF">
      <w:pPr>
        <w:pStyle w:val="Akapitzlist"/>
        <w:numPr>
          <w:ilvl w:val="0"/>
          <w:numId w:val="26"/>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b/>
          <w:noProof/>
        </w:rPr>
        <w:t xml:space="preserve">pozyskiwania, etykietowania i stosowania biopochodnych tworzyw sztucznych </w:t>
      </w:r>
      <w:r>
        <w:rPr>
          <w:rFonts w:ascii="Times New Roman" w:hAnsi="Times New Roman"/>
          <w:noProof/>
        </w:rPr>
        <w:t>w</w:t>
      </w:r>
      <w:r>
        <w:rPr>
          <w:rFonts w:ascii="Times New Roman" w:hAnsi="Times New Roman"/>
          <w:b/>
          <w:noProof/>
        </w:rPr>
        <w:t> </w:t>
      </w:r>
      <w:r>
        <w:rPr>
          <w:rFonts w:ascii="Times New Roman" w:hAnsi="Times New Roman"/>
          <w:noProof/>
        </w:rPr>
        <w:t xml:space="preserve">oparciu o ocenę sytuacji, w których stosowanie biopochodnych surowców przynosi rzeczywiste korzyści dla środowiska wykraczające poza ograniczenie wykorzystania zasobów kopalnych; </w:t>
      </w:r>
    </w:p>
    <w:p w14:paraId="11604054" w14:textId="77777777" w:rsidR="00CC212B" w:rsidRDefault="009635FF">
      <w:pPr>
        <w:pStyle w:val="Akapitzlist"/>
        <w:numPr>
          <w:ilvl w:val="0"/>
          <w:numId w:val="26"/>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b/>
          <w:noProof/>
        </w:rPr>
        <w:t>wykorzystania biodegradowalnych lub kompostowalnych tworzyw sztucznych</w:t>
      </w:r>
      <w:r>
        <w:rPr>
          <w:rFonts w:ascii="Times New Roman" w:hAnsi="Times New Roman"/>
          <w:noProof/>
        </w:rPr>
        <w:t xml:space="preserve"> w opa</w:t>
      </w:r>
      <w:r>
        <w:rPr>
          <w:rFonts w:ascii="Times New Roman" w:hAnsi="Times New Roman"/>
          <w:noProof/>
        </w:rPr>
        <w:t>rciu o ocenę zastosowań, w przypadku których takie użycie może być korzystne dla środowiska naturalnego, oraz w oparciu o kryteria dla takich zastosowań. Celem jest zapewnienie, aby produkt oznaczony jako „biodegradowalny” lub „kompostowalny” nie wprowadza</w:t>
      </w:r>
      <w:r>
        <w:rPr>
          <w:rFonts w:ascii="Times New Roman" w:hAnsi="Times New Roman"/>
          <w:noProof/>
        </w:rPr>
        <w:t xml:space="preserve">ł konsumentów w błąd, doprowadzając do pozbywania się go w sposób powodujący zanieczyszczenie lub zaśmiecenie tworzywami sztucznymi z powodu nieodpowiednich warunków środowiskowych lub niewystarczającego czasu na degradację. </w:t>
      </w:r>
    </w:p>
    <w:p w14:paraId="34909C0D" w14:textId="77777777" w:rsidR="00CC212B" w:rsidRDefault="009635FF">
      <w:pPr>
        <w:spacing w:after="120"/>
        <w:rPr>
          <w:noProof/>
          <w:szCs w:val="24"/>
        </w:rPr>
      </w:pPr>
      <w:r>
        <w:rPr>
          <w:noProof/>
        </w:rPr>
        <w:t>Komisja zapewni terminowe wdro</w:t>
      </w:r>
      <w:r>
        <w:rPr>
          <w:noProof/>
        </w:rPr>
        <w:t xml:space="preserve">żenie nowej dyrektywy w sprawie </w:t>
      </w:r>
      <w:r>
        <w:rPr>
          <w:b/>
          <w:noProof/>
        </w:rPr>
        <w:t>produktów jednorazowego użytku z tworzyw sztucznych</w:t>
      </w:r>
      <w:r>
        <w:rPr>
          <w:rStyle w:val="Odwoanieprzypisudolnego"/>
          <w:noProof/>
        </w:rPr>
        <w:footnoteReference w:id="30"/>
      </w:r>
      <w:r>
        <w:rPr>
          <w:noProof/>
        </w:rPr>
        <w:t xml:space="preserve"> i narzędzi połowowych w celu rozwiązania problemu zanieczyszczenia mórz tworzywami sztucznymi przy jednoczesnej ochronie jednolitego rynku, w szczególności w odniesieniu </w:t>
      </w:r>
      <w:r>
        <w:rPr>
          <w:noProof/>
        </w:rPr>
        <w:t>do:</w:t>
      </w:r>
    </w:p>
    <w:p w14:paraId="2ABF67C8" w14:textId="77777777" w:rsidR="00CC212B" w:rsidRDefault="009635FF">
      <w:pPr>
        <w:pStyle w:val="Akapitzlist"/>
        <w:numPr>
          <w:ilvl w:val="0"/>
          <w:numId w:val="36"/>
        </w:numPr>
        <w:spacing w:after="120" w:line="240" w:lineRule="auto"/>
        <w:contextualSpacing w:val="0"/>
        <w:rPr>
          <w:rFonts w:ascii="Times New Roman" w:hAnsi="Times New Roman" w:cs="Times New Roman"/>
          <w:noProof/>
          <w:sz w:val="24"/>
          <w:szCs w:val="24"/>
        </w:rPr>
      </w:pPr>
      <w:r>
        <w:rPr>
          <w:rFonts w:ascii="Times New Roman" w:hAnsi="Times New Roman"/>
          <w:noProof/>
        </w:rPr>
        <w:t>zharmonizowanej interpretacji produktów objętych dyrektywą;</w:t>
      </w:r>
    </w:p>
    <w:p w14:paraId="0BFD1AF5" w14:textId="77777777" w:rsidR="00CC212B" w:rsidRDefault="009635FF">
      <w:pPr>
        <w:pStyle w:val="Akapitzlist"/>
        <w:numPr>
          <w:ilvl w:val="0"/>
          <w:numId w:val="36"/>
        </w:numPr>
        <w:spacing w:after="120" w:line="240" w:lineRule="auto"/>
        <w:contextualSpacing w:val="0"/>
        <w:rPr>
          <w:rFonts w:ascii="Times New Roman" w:hAnsi="Times New Roman" w:cs="Times New Roman"/>
          <w:noProof/>
          <w:sz w:val="24"/>
          <w:szCs w:val="24"/>
        </w:rPr>
      </w:pPr>
      <w:r>
        <w:rPr>
          <w:rFonts w:ascii="Times New Roman" w:hAnsi="Times New Roman"/>
          <w:noProof/>
        </w:rPr>
        <w:t>etykietowania produktów takich jak tytoń, kubki do napojów i mokre chusteczki oraz zapewnienie wprowadzenia zakrętek przymocowanych łańcuszkiem do butelek, aby zapobiec zaśmiecaniu;</w:t>
      </w:r>
    </w:p>
    <w:p w14:paraId="07FFDE6E" w14:textId="77777777" w:rsidR="00CC212B" w:rsidRDefault="009635FF">
      <w:pPr>
        <w:pStyle w:val="Akapitzlist"/>
        <w:numPr>
          <w:ilvl w:val="0"/>
          <w:numId w:val="36"/>
        </w:numPr>
        <w:spacing w:after="120" w:line="240" w:lineRule="auto"/>
        <w:contextualSpacing w:val="0"/>
        <w:rPr>
          <w:rFonts w:ascii="Times New Roman" w:hAnsi="Times New Roman" w:cs="Times New Roman"/>
          <w:noProof/>
          <w:sz w:val="24"/>
          <w:szCs w:val="24"/>
        </w:rPr>
      </w:pPr>
      <w:r>
        <w:rPr>
          <w:rFonts w:ascii="Times New Roman" w:hAnsi="Times New Roman"/>
          <w:noProof/>
        </w:rPr>
        <w:t>opracowani</w:t>
      </w:r>
      <w:r>
        <w:rPr>
          <w:rFonts w:ascii="Times New Roman" w:hAnsi="Times New Roman"/>
          <w:noProof/>
        </w:rPr>
        <w:t>a po raz pierwszy przepisów dotyczących pomiaru zawartości materiałów z recyklingu w produktach.</w:t>
      </w:r>
    </w:p>
    <w:p w14:paraId="7E04E8FD" w14:textId="77777777" w:rsidR="00CC212B" w:rsidRDefault="00CC212B">
      <w:pPr>
        <w:spacing w:after="120"/>
        <w:rPr>
          <w:noProof/>
          <w:szCs w:val="24"/>
        </w:rPr>
      </w:pPr>
    </w:p>
    <w:p w14:paraId="1D6B399C" w14:textId="77777777" w:rsidR="00CC212B" w:rsidRDefault="009635FF">
      <w:pPr>
        <w:pStyle w:val="Nagwek2"/>
        <w:spacing w:after="120"/>
        <w:rPr>
          <w:noProof/>
          <w:szCs w:val="24"/>
        </w:rPr>
      </w:pPr>
      <w:bookmarkStart w:id="11" w:name="_Toc34754985"/>
      <w:r>
        <w:rPr>
          <w:noProof/>
        </w:rPr>
        <w:t>Wyroby włókiennicze</w:t>
      </w:r>
      <w:bookmarkEnd w:id="11"/>
    </w:p>
    <w:p w14:paraId="358DC75A" w14:textId="77777777" w:rsidR="00CC212B" w:rsidRDefault="009635FF">
      <w:pPr>
        <w:spacing w:after="120"/>
        <w:rPr>
          <w:noProof/>
          <w:szCs w:val="24"/>
        </w:rPr>
      </w:pPr>
      <w:r>
        <w:rPr>
          <w:noProof/>
        </w:rPr>
        <w:t>Pod względem presji wywieranej na środowisko w zakresie wykorzystania surowców pierwotnych i wody wyroby włókiennicze zajmują czwarte miej</w:t>
      </w:r>
      <w:r>
        <w:rPr>
          <w:noProof/>
        </w:rPr>
        <w:t xml:space="preserve">sce po żywności, </w:t>
      </w:r>
      <w:r>
        <w:rPr>
          <w:noProof/>
        </w:rPr>
        <w:lastRenderedPageBreak/>
        <w:t>budownictwie i transporcie, a w zakresie emisji gazów cieplarnianych – piąte</w:t>
      </w:r>
      <w:r>
        <w:rPr>
          <w:rStyle w:val="Odwoanieprzypisudolnego"/>
          <w:noProof/>
        </w:rPr>
        <w:footnoteReference w:id="31"/>
      </w:r>
      <w:r>
        <w:rPr>
          <w:noProof/>
        </w:rPr>
        <w:t>. Szacuje się, że mniej niż 1 % wyrobów włókienniczych na świecie jest ponownie wykorzystywanych do produkcji nowych wyrobów włókienniczych</w:t>
      </w:r>
      <w:r>
        <w:rPr>
          <w:rStyle w:val="Odwoanieprzypisudolnego"/>
          <w:noProof/>
        </w:rPr>
        <w:footnoteReference w:id="32"/>
      </w:r>
      <w:r>
        <w:rPr>
          <w:noProof/>
        </w:rPr>
        <w:t>. Sektor włókiennicz</w:t>
      </w:r>
      <w:r>
        <w:rPr>
          <w:noProof/>
        </w:rPr>
        <w:t xml:space="preserve">y UE, składający się głównie z MŚP, zaczął się ożywiać po długim okresie restrukturyzacji, przy czym 60 % wartości odzieży w Unii jest produkowane poza UE. </w:t>
      </w:r>
    </w:p>
    <w:p w14:paraId="1B258B95" w14:textId="77777777" w:rsidR="00CC212B" w:rsidRDefault="009635FF">
      <w:pPr>
        <w:spacing w:after="120"/>
        <w:rPr>
          <w:noProof/>
          <w:szCs w:val="24"/>
        </w:rPr>
      </w:pPr>
      <w:r>
        <w:rPr>
          <w:noProof/>
        </w:rPr>
        <w:t>Ze względu na złożoność łańcucha wartości w przemyśle włókienniczym w odpowiedzi na te wyzwania Kom</w:t>
      </w:r>
      <w:r>
        <w:rPr>
          <w:noProof/>
        </w:rPr>
        <w:t xml:space="preserve">isja zaproponuje </w:t>
      </w:r>
      <w:r>
        <w:rPr>
          <w:b/>
          <w:noProof/>
        </w:rPr>
        <w:t>kompleksową strategię UE dla sektora włókienniczego</w:t>
      </w:r>
      <w:r>
        <w:rPr>
          <w:noProof/>
        </w:rPr>
        <w:t xml:space="preserve"> w oparciu o wkład branży i innych zainteresowanych stron. Strategia będzie służyła wzmocnieniu konkurencyjności przemysłowej i innowacji w sektorze, pobudzeniu unijnego rynku zrównoważony</w:t>
      </w:r>
      <w:r>
        <w:rPr>
          <w:noProof/>
        </w:rPr>
        <w:t>ch wyrobów włókienniczych w obiegu zamkniętym, w tym rynku ponownego wykorzystania wyrobów włókienniczych, podjęciu problemu taniej odzieży niskiej jakości (fast fashion) oraz napędzaniu nowych modeli biznesowych. Zostanie to osiągnięte za pomocą komplekso</w:t>
      </w:r>
      <w:r>
        <w:rPr>
          <w:noProof/>
        </w:rPr>
        <w:t>wego zestawu środków, w tym poprzez:</w:t>
      </w:r>
    </w:p>
    <w:p w14:paraId="0A689C56" w14:textId="77777777" w:rsidR="00CC212B" w:rsidRDefault="009635FF">
      <w:pPr>
        <w:pStyle w:val="Akapitzlist"/>
        <w:numPr>
          <w:ilvl w:val="0"/>
          <w:numId w:val="19"/>
        </w:numPr>
        <w:spacing w:after="120" w:line="240" w:lineRule="auto"/>
        <w:contextualSpacing w:val="0"/>
        <w:rPr>
          <w:rFonts w:ascii="Times New Roman" w:eastAsiaTheme="minorEastAsia" w:hAnsi="Times New Roman" w:cs="Times New Roman"/>
          <w:noProof/>
          <w:sz w:val="24"/>
          <w:szCs w:val="24"/>
        </w:rPr>
      </w:pPr>
      <w:r>
        <w:rPr>
          <w:rFonts w:ascii="Times New Roman" w:hAnsi="Times New Roman"/>
          <w:noProof/>
        </w:rPr>
        <w:t xml:space="preserve">stosowanie określonych w sekcji 2 </w:t>
      </w:r>
      <w:r>
        <w:rPr>
          <w:rFonts w:ascii="Times New Roman" w:hAnsi="Times New Roman"/>
          <w:b/>
          <w:noProof/>
        </w:rPr>
        <w:t>nowych ram dotyczących zrównoważonych produktów</w:t>
      </w:r>
      <w:r>
        <w:rPr>
          <w:rFonts w:ascii="Times New Roman" w:hAnsi="Times New Roman"/>
          <w:noProof/>
        </w:rPr>
        <w:t xml:space="preserve"> do wyrobów włókienniczych, w tym opracowanie </w:t>
      </w:r>
      <w:r>
        <w:rPr>
          <w:rFonts w:ascii="Times New Roman" w:hAnsi="Times New Roman"/>
          <w:b/>
          <w:noProof/>
        </w:rPr>
        <w:t>środków dotyczących ekoprojektu</w:t>
      </w:r>
      <w:r>
        <w:rPr>
          <w:rFonts w:ascii="Times New Roman" w:hAnsi="Times New Roman"/>
          <w:noProof/>
        </w:rPr>
        <w:t xml:space="preserve"> w celu zapewnienia, aby wyroby włókiennicze nadawały się do </w:t>
      </w:r>
      <w:r>
        <w:rPr>
          <w:rFonts w:ascii="Times New Roman" w:hAnsi="Times New Roman"/>
          <w:noProof/>
        </w:rPr>
        <w:t xml:space="preserve">wykorzystania w obiegu zamkniętym, zapewnienie wykorzystania surowców wtórnych, ograniczanie obecności niebezpiecznych chemikaliów oraz </w:t>
      </w:r>
      <w:r>
        <w:rPr>
          <w:rFonts w:ascii="Times New Roman" w:hAnsi="Times New Roman"/>
          <w:b/>
          <w:noProof/>
        </w:rPr>
        <w:t>umożliwienie przedsiębiorstwom i konsumentom prywatnym wyboru zrównoważonych wyrobów włókienniczych</w:t>
      </w:r>
      <w:r>
        <w:rPr>
          <w:rFonts w:ascii="Times New Roman" w:hAnsi="Times New Roman"/>
          <w:noProof/>
        </w:rPr>
        <w:t xml:space="preserve"> i ułatwienie im dost</w:t>
      </w:r>
      <w:r>
        <w:rPr>
          <w:rFonts w:ascii="Times New Roman" w:hAnsi="Times New Roman"/>
          <w:noProof/>
        </w:rPr>
        <w:t>ępu do usług w zakresie napraw i ponownego wykorzystania.</w:t>
      </w:r>
    </w:p>
    <w:p w14:paraId="6A425479" w14:textId="77777777" w:rsidR="00CC212B" w:rsidRDefault="009635FF">
      <w:pPr>
        <w:pStyle w:val="Akapitzlist"/>
        <w:numPr>
          <w:ilvl w:val="0"/>
          <w:numId w:val="19"/>
        </w:numPr>
        <w:spacing w:after="120" w:line="240" w:lineRule="auto"/>
        <w:contextualSpacing w:val="0"/>
        <w:rPr>
          <w:rFonts w:ascii="Times New Roman" w:eastAsiaTheme="minorEastAsia" w:hAnsi="Times New Roman" w:cs="Times New Roman"/>
          <w:noProof/>
          <w:sz w:val="24"/>
          <w:szCs w:val="24"/>
        </w:rPr>
      </w:pPr>
      <w:r>
        <w:rPr>
          <w:rFonts w:ascii="Times New Roman" w:hAnsi="Times New Roman"/>
          <w:noProof/>
        </w:rPr>
        <w:t xml:space="preserve">usprawnienie otoczenia biznesowego i regulacyjnego dla zrównoważonych i nadających się do wykorzystania w obiegu zamkniętym wyrobów włókienniczych w UE, w szczególności poprzez zapewnienie </w:t>
      </w:r>
      <w:r>
        <w:rPr>
          <w:rFonts w:ascii="Times New Roman" w:hAnsi="Times New Roman"/>
          <w:b/>
          <w:noProof/>
        </w:rPr>
        <w:t>zachęt i </w:t>
      </w:r>
      <w:r>
        <w:rPr>
          <w:rFonts w:ascii="Times New Roman" w:hAnsi="Times New Roman"/>
          <w:b/>
          <w:noProof/>
        </w:rPr>
        <w:t>wsparcia dla modeli typu „projekt jako usługa”, materiałów i procesów produkcyjnych</w:t>
      </w:r>
      <w:r>
        <w:rPr>
          <w:rFonts w:ascii="Times New Roman" w:hAnsi="Times New Roman"/>
          <w:noProof/>
        </w:rPr>
        <w:t xml:space="preserve"> w obiegu zamkniętym, a także zwiększenie przejrzystości poprzez </w:t>
      </w:r>
      <w:r>
        <w:rPr>
          <w:rFonts w:ascii="Times New Roman" w:hAnsi="Times New Roman"/>
          <w:b/>
          <w:noProof/>
        </w:rPr>
        <w:t>współpracę międzynarodową</w:t>
      </w:r>
      <w:r>
        <w:rPr>
          <w:rFonts w:ascii="Times New Roman" w:hAnsi="Times New Roman"/>
          <w:noProof/>
        </w:rPr>
        <w:t>;</w:t>
      </w:r>
    </w:p>
    <w:p w14:paraId="0DAF9FDE" w14:textId="77777777" w:rsidR="00CC212B" w:rsidRDefault="009635FF">
      <w:pPr>
        <w:pStyle w:val="Akapitzlist"/>
        <w:numPr>
          <w:ilvl w:val="0"/>
          <w:numId w:val="19"/>
        </w:numPr>
        <w:spacing w:after="120" w:line="240" w:lineRule="auto"/>
        <w:contextualSpacing w:val="0"/>
        <w:rPr>
          <w:rFonts w:ascii="Times New Roman" w:eastAsiaTheme="minorEastAsia" w:hAnsi="Times New Roman" w:cs="Times New Roman"/>
          <w:noProof/>
          <w:sz w:val="24"/>
          <w:szCs w:val="24"/>
        </w:rPr>
      </w:pPr>
      <w:r>
        <w:rPr>
          <w:rFonts w:ascii="Times New Roman" w:hAnsi="Times New Roman"/>
          <w:noProof/>
        </w:rPr>
        <w:t xml:space="preserve">przedstawienie wytycznych w celu osiągnięcia </w:t>
      </w:r>
      <w:r>
        <w:rPr>
          <w:rFonts w:ascii="Times New Roman" w:hAnsi="Times New Roman"/>
          <w:b/>
          <w:noProof/>
        </w:rPr>
        <w:t>wysokiego poziomu selektywnej zbiórk</w:t>
      </w:r>
      <w:r>
        <w:rPr>
          <w:rFonts w:ascii="Times New Roman" w:hAnsi="Times New Roman"/>
          <w:b/>
          <w:noProof/>
        </w:rPr>
        <w:t>i odpadów włókienniczych</w:t>
      </w:r>
      <w:r>
        <w:rPr>
          <w:rFonts w:ascii="Times New Roman" w:hAnsi="Times New Roman"/>
          <w:noProof/>
        </w:rPr>
        <w:t xml:space="preserve">, który państwa członkowskie muszą zapewnić do 2025 r.; </w:t>
      </w:r>
    </w:p>
    <w:p w14:paraId="2594CF6F" w14:textId="77777777" w:rsidR="00CC212B" w:rsidRDefault="009635FF">
      <w:pPr>
        <w:pStyle w:val="Akapitzlist"/>
        <w:numPr>
          <w:ilvl w:val="0"/>
          <w:numId w:val="19"/>
        </w:numPr>
        <w:spacing w:after="120" w:line="240" w:lineRule="auto"/>
        <w:contextualSpacing w:val="0"/>
        <w:rPr>
          <w:rFonts w:ascii="Times New Roman" w:eastAsiaTheme="minorEastAsia" w:hAnsi="Times New Roman" w:cs="Times New Roman"/>
          <w:noProof/>
          <w:sz w:val="24"/>
          <w:szCs w:val="24"/>
        </w:rPr>
      </w:pPr>
      <w:r>
        <w:rPr>
          <w:rFonts w:ascii="Times New Roman" w:hAnsi="Times New Roman"/>
          <w:noProof/>
        </w:rPr>
        <w:t xml:space="preserve">zwiększenie skali </w:t>
      </w:r>
      <w:r>
        <w:rPr>
          <w:rFonts w:ascii="Times New Roman" w:hAnsi="Times New Roman"/>
          <w:b/>
          <w:noProof/>
        </w:rPr>
        <w:t>sortowania, ponownego użycia i recyklingu wyrobów włókienniczych</w:t>
      </w:r>
      <w:r>
        <w:rPr>
          <w:rFonts w:ascii="Times New Roman" w:hAnsi="Times New Roman"/>
          <w:noProof/>
        </w:rPr>
        <w:t xml:space="preserve">, m.in. poprzez </w:t>
      </w:r>
      <w:r>
        <w:rPr>
          <w:rFonts w:ascii="Times New Roman" w:hAnsi="Times New Roman"/>
          <w:b/>
          <w:noProof/>
        </w:rPr>
        <w:t>innowacje,</w:t>
      </w:r>
      <w:r>
        <w:rPr>
          <w:rFonts w:ascii="Times New Roman" w:hAnsi="Times New Roman"/>
          <w:noProof/>
        </w:rPr>
        <w:t xml:space="preserve"> </w:t>
      </w:r>
      <w:r>
        <w:rPr>
          <w:rFonts w:ascii="Times New Roman" w:hAnsi="Times New Roman"/>
          <w:b/>
          <w:noProof/>
        </w:rPr>
        <w:t xml:space="preserve">zachęcanie do zastosowań przemysłowych i środki </w:t>
      </w:r>
      <w:r>
        <w:rPr>
          <w:rFonts w:ascii="Times New Roman" w:hAnsi="Times New Roman"/>
          <w:b/>
          <w:noProof/>
        </w:rPr>
        <w:t>regulacyjne</w:t>
      </w:r>
      <w:r>
        <w:rPr>
          <w:rFonts w:ascii="Times New Roman" w:hAnsi="Times New Roman"/>
          <w:noProof/>
        </w:rPr>
        <w:t>, takie jak rozszerzona odpowiedzialność producenta.</w:t>
      </w:r>
    </w:p>
    <w:p w14:paraId="58E68940" w14:textId="77777777" w:rsidR="00CC212B" w:rsidRDefault="00CC212B">
      <w:pPr>
        <w:pStyle w:val="Akapitzlist"/>
        <w:spacing w:after="120" w:line="240" w:lineRule="auto"/>
        <w:contextualSpacing w:val="0"/>
        <w:rPr>
          <w:rFonts w:ascii="Times New Roman" w:eastAsiaTheme="minorEastAsia" w:hAnsi="Times New Roman" w:cs="Times New Roman"/>
          <w:noProof/>
          <w:sz w:val="24"/>
          <w:szCs w:val="24"/>
        </w:rPr>
      </w:pPr>
    </w:p>
    <w:p w14:paraId="1F2C315F" w14:textId="77777777" w:rsidR="00CC212B" w:rsidRDefault="009635FF">
      <w:pPr>
        <w:pStyle w:val="Nagwek2"/>
        <w:spacing w:after="120"/>
        <w:rPr>
          <w:rFonts w:eastAsiaTheme="minorEastAsia"/>
          <w:noProof/>
          <w:szCs w:val="24"/>
        </w:rPr>
      </w:pPr>
      <w:bookmarkStart w:id="12" w:name="_Toc34754986"/>
      <w:r>
        <w:rPr>
          <w:noProof/>
        </w:rPr>
        <w:t>Budownictwo i budynki</w:t>
      </w:r>
      <w:bookmarkEnd w:id="12"/>
      <w:r>
        <w:rPr>
          <w:noProof/>
        </w:rPr>
        <w:t xml:space="preserve"> </w:t>
      </w:r>
    </w:p>
    <w:p w14:paraId="7D6ECA2C" w14:textId="77777777" w:rsidR="00CC212B" w:rsidRDefault="009635FF">
      <w:pPr>
        <w:pStyle w:val="Text2"/>
        <w:spacing w:after="120"/>
        <w:ind w:left="0"/>
        <w:rPr>
          <w:rFonts w:eastAsiaTheme="minorEastAsia"/>
          <w:noProof/>
          <w:szCs w:val="24"/>
        </w:rPr>
      </w:pPr>
      <w:r>
        <w:rPr>
          <w:noProof/>
        </w:rPr>
        <w:t>Środowisko zbudowane ma znaczący wpływ na wiele sektorów gospodarki, na lokalne miejsca pracy i jakość życia. Wymaga ono ogromnych zasobów i pochłania około 50 % wszyst</w:t>
      </w:r>
      <w:r>
        <w:rPr>
          <w:noProof/>
        </w:rPr>
        <w:t>kich wydobywanych surowców. Sektor budowlany jest odpowiedzialny za ponad 35 % całkowitej ilości odpadów wytwarzanych w UE</w:t>
      </w:r>
      <w:r>
        <w:rPr>
          <w:rStyle w:val="Odwoanieprzypisudolnego"/>
          <w:rFonts w:eastAsiaTheme="minorEastAsia"/>
          <w:noProof/>
        </w:rPr>
        <w:footnoteReference w:id="33"/>
      </w:r>
      <w:r>
        <w:rPr>
          <w:noProof/>
        </w:rPr>
        <w:t xml:space="preserve">. Emisje gazów cieplarnianych związane z wydobyciem surowców, wytwarzaniem wyrobów budowlanych, budową i renowacją budynków szacuje </w:t>
      </w:r>
      <w:r>
        <w:rPr>
          <w:noProof/>
        </w:rPr>
        <w:t xml:space="preserve">się na 5–12 % całkowitych emisji gazów cieplarnianych </w:t>
      </w:r>
      <w:r>
        <w:rPr>
          <w:noProof/>
        </w:rPr>
        <w:lastRenderedPageBreak/>
        <w:t>w poszczególnych krajach</w:t>
      </w:r>
      <w:r>
        <w:rPr>
          <w:rStyle w:val="Odwoanieprzypisudolnego"/>
          <w:rFonts w:eastAsiaTheme="minorEastAsia"/>
          <w:noProof/>
        </w:rPr>
        <w:footnoteReference w:id="34"/>
      </w:r>
      <w:r>
        <w:rPr>
          <w:noProof/>
        </w:rPr>
        <w:t>. Bardziej efektywne wykorzystanie materiałów pozwoliłoby zaoszczędzić 80 % tych emisji</w:t>
      </w:r>
      <w:r>
        <w:rPr>
          <w:rStyle w:val="Odwoanieprzypisudolnego"/>
          <w:rFonts w:eastAsiaTheme="minorEastAsia"/>
          <w:noProof/>
        </w:rPr>
        <w:footnoteReference w:id="35"/>
      </w:r>
      <w:r>
        <w:rPr>
          <w:noProof/>
        </w:rPr>
        <w:t xml:space="preserve">. </w:t>
      </w:r>
    </w:p>
    <w:p w14:paraId="1E4EF0D3" w14:textId="77777777" w:rsidR="00CC212B" w:rsidRDefault="009635FF">
      <w:pPr>
        <w:pStyle w:val="Text2"/>
        <w:spacing w:after="120"/>
        <w:ind w:left="0"/>
        <w:rPr>
          <w:rFonts w:eastAsiaTheme="minorEastAsia"/>
          <w:noProof/>
          <w:szCs w:val="24"/>
        </w:rPr>
      </w:pPr>
      <w:r>
        <w:rPr>
          <w:noProof/>
        </w:rPr>
        <w:t xml:space="preserve">Aby wykorzystać ten potencjał zwiększenia efektywności materiałowej i ograniczenia wpływu na klimat, Komisja uruchomi nową kompleksową </w:t>
      </w:r>
      <w:r>
        <w:rPr>
          <w:b/>
          <w:noProof/>
        </w:rPr>
        <w:t>strategię na rzecz zrównoważonego środowiska zbudowanego</w:t>
      </w:r>
      <w:r>
        <w:rPr>
          <w:noProof/>
        </w:rPr>
        <w:t>. Strategia ta zapewni spójność w odpowiednich obszarach polityki</w:t>
      </w:r>
      <w:r>
        <w:rPr>
          <w:noProof/>
        </w:rPr>
        <w:t xml:space="preserve">, takich jak klimat, efektywność energetyczna, zasobooszczędność, gospodarowanie odpadami z budowy i rozbiórki, dostępność, transformacja cyfrowa i umiejętności. Ponadto będzie propagować zasady obiegu zamkniętego w całym cyklu życia budynków poprzez: </w:t>
      </w:r>
    </w:p>
    <w:p w14:paraId="5579856D" w14:textId="77777777" w:rsidR="00CC212B" w:rsidRDefault="009635FF">
      <w:pPr>
        <w:pStyle w:val="Text2"/>
        <w:numPr>
          <w:ilvl w:val="0"/>
          <w:numId w:val="20"/>
        </w:numPr>
        <w:spacing w:after="120"/>
        <w:ind w:left="714" w:hanging="357"/>
        <w:rPr>
          <w:rFonts w:eastAsiaTheme="minorEastAsia"/>
          <w:noProof/>
          <w:szCs w:val="24"/>
        </w:rPr>
      </w:pPr>
      <w:r>
        <w:rPr>
          <w:noProof/>
        </w:rPr>
        <w:t>zaj</w:t>
      </w:r>
      <w:r>
        <w:rPr>
          <w:noProof/>
        </w:rPr>
        <w:t xml:space="preserve">ęcie się kwestią poziomu zrównoważoności wyrobów budowlanych w kontekście przeglądu </w:t>
      </w:r>
      <w:r>
        <w:rPr>
          <w:b/>
          <w:noProof/>
        </w:rPr>
        <w:t>rozporządzenia w sprawie wyrobów budowlanych</w:t>
      </w:r>
      <w:r>
        <w:rPr>
          <w:rStyle w:val="Odwoanieprzypisudolnego"/>
          <w:rFonts w:eastAsiaTheme="minorEastAsia"/>
          <w:b/>
          <w:noProof/>
        </w:rPr>
        <w:footnoteReference w:id="36"/>
      </w:r>
      <w:r>
        <w:rPr>
          <w:b/>
          <w:noProof/>
        </w:rPr>
        <w:t xml:space="preserve">, </w:t>
      </w:r>
      <w:r>
        <w:rPr>
          <w:noProof/>
        </w:rPr>
        <w:t>w</w:t>
      </w:r>
      <w:r>
        <w:rPr>
          <w:b/>
          <w:noProof/>
        </w:rPr>
        <w:t> </w:t>
      </w:r>
      <w:r>
        <w:rPr>
          <w:noProof/>
        </w:rPr>
        <w:t xml:space="preserve">tym ewentualnym wprowadzeniem </w:t>
      </w:r>
      <w:r>
        <w:rPr>
          <w:b/>
          <w:noProof/>
        </w:rPr>
        <w:t>wymogów dotyczących zawartości materiałów z recyklingu</w:t>
      </w:r>
      <w:r>
        <w:rPr>
          <w:noProof/>
        </w:rPr>
        <w:t xml:space="preserve"> w odniesieniu do niektórych wyrobów b</w:t>
      </w:r>
      <w:r>
        <w:rPr>
          <w:noProof/>
        </w:rPr>
        <w:t>udowlanych, z uwzględnieniem ich bezpieczeństwa i funkcjonalności;</w:t>
      </w:r>
    </w:p>
    <w:p w14:paraId="320077F9" w14:textId="77777777" w:rsidR="00CC212B" w:rsidRDefault="009635FF">
      <w:pPr>
        <w:pStyle w:val="Text2"/>
        <w:numPr>
          <w:ilvl w:val="0"/>
          <w:numId w:val="20"/>
        </w:numPr>
        <w:spacing w:after="120"/>
        <w:ind w:left="714" w:hanging="357"/>
        <w:rPr>
          <w:rFonts w:eastAsiaTheme="minorEastAsia"/>
          <w:noProof/>
          <w:szCs w:val="24"/>
        </w:rPr>
      </w:pPr>
      <w:r>
        <w:rPr>
          <w:noProof/>
        </w:rPr>
        <w:t>propagowanie działań mających na celu poprawę trwałości i zdolności adaptacji zbudowanych aktywów zgodnie z zasadami gospodarki o obiegu zamkniętym w odniesieniu do projektowania budynków</w:t>
      </w:r>
      <w:r>
        <w:rPr>
          <w:rFonts w:eastAsiaTheme="minorEastAsia"/>
          <w:noProof/>
          <w:vertAlign w:val="superscript"/>
        </w:rPr>
        <w:footnoteReference w:id="37"/>
      </w:r>
      <w:r>
        <w:rPr>
          <w:noProof/>
        </w:rPr>
        <w:t xml:space="preserve"> i opracowywania </w:t>
      </w:r>
      <w:r>
        <w:rPr>
          <w:b/>
          <w:noProof/>
        </w:rPr>
        <w:t>cyfrowych dzienników</w:t>
      </w:r>
      <w:r>
        <w:rPr>
          <w:noProof/>
        </w:rPr>
        <w:t xml:space="preserve"> dla budynków; </w:t>
      </w:r>
    </w:p>
    <w:p w14:paraId="570748F9" w14:textId="77777777" w:rsidR="00CC212B" w:rsidRDefault="009635FF">
      <w:pPr>
        <w:pStyle w:val="Text2"/>
        <w:numPr>
          <w:ilvl w:val="0"/>
          <w:numId w:val="20"/>
        </w:numPr>
        <w:spacing w:after="120"/>
        <w:ind w:left="714" w:hanging="357"/>
        <w:rPr>
          <w:rFonts w:eastAsiaTheme="minorEastAsia"/>
          <w:noProof/>
          <w:szCs w:val="24"/>
        </w:rPr>
      </w:pPr>
      <w:r>
        <w:rPr>
          <w:noProof/>
        </w:rPr>
        <w:t>stosowanie systemu Level(s)</w:t>
      </w:r>
      <w:r>
        <w:rPr>
          <w:rStyle w:val="Odwoanieprzypisudolnego"/>
          <w:rFonts w:eastAsiaTheme="minorEastAsia"/>
          <w:noProof/>
        </w:rPr>
        <w:footnoteReference w:id="38"/>
      </w:r>
      <w:r>
        <w:rPr>
          <w:noProof/>
        </w:rPr>
        <w:t xml:space="preserve"> w celu </w:t>
      </w:r>
      <w:r>
        <w:rPr>
          <w:b/>
          <w:noProof/>
        </w:rPr>
        <w:t>włączenia oceny cyklu życia do zamówień publicznych</w:t>
      </w:r>
      <w:r>
        <w:rPr>
          <w:noProof/>
        </w:rPr>
        <w:t xml:space="preserve"> i </w:t>
      </w:r>
      <w:r>
        <w:rPr>
          <w:b/>
          <w:noProof/>
        </w:rPr>
        <w:t>unijnych ram zrównoważonego finansowania</w:t>
      </w:r>
      <w:r>
        <w:rPr>
          <w:noProof/>
        </w:rPr>
        <w:t xml:space="preserve"> oraz zbadanie zasadności ustanowienia celów w zakresie ograniczenia emi</w:t>
      </w:r>
      <w:r>
        <w:rPr>
          <w:noProof/>
        </w:rPr>
        <w:t>sji dwutlenku węgla i możliwości składowania dwutlenku węgla;</w:t>
      </w:r>
    </w:p>
    <w:p w14:paraId="4D87572A" w14:textId="77777777" w:rsidR="00CC212B" w:rsidRDefault="009635FF">
      <w:pPr>
        <w:pStyle w:val="Text2"/>
        <w:numPr>
          <w:ilvl w:val="0"/>
          <w:numId w:val="20"/>
        </w:numPr>
        <w:spacing w:after="120"/>
        <w:ind w:left="714" w:hanging="357"/>
        <w:rPr>
          <w:rFonts w:eastAsiaTheme="minorEastAsia"/>
          <w:noProof/>
          <w:szCs w:val="24"/>
        </w:rPr>
      </w:pPr>
      <w:r>
        <w:rPr>
          <w:noProof/>
        </w:rPr>
        <w:t xml:space="preserve">rozważenie zmiany </w:t>
      </w:r>
      <w:r>
        <w:rPr>
          <w:b/>
          <w:noProof/>
        </w:rPr>
        <w:t>docelowych poziomów odzysku materiałów określonych w prawodawstwie UE dotyczącym odpadów z budowy i rozbiórki oraz ich frakcji właściwych dla danego materiału</w:t>
      </w:r>
      <w:r>
        <w:rPr>
          <w:noProof/>
        </w:rPr>
        <w:t xml:space="preserve">; </w:t>
      </w:r>
    </w:p>
    <w:p w14:paraId="5C27D6E0" w14:textId="77777777" w:rsidR="00CC212B" w:rsidRDefault="009635FF">
      <w:pPr>
        <w:pStyle w:val="Text2"/>
        <w:numPr>
          <w:ilvl w:val="0"/>
          <w:numId w:val="20"/>
        </w:numPr>
        <w:spacing w:after="120"/>
        <w:ind w:left="714" w:hanging="357"/>
        <w:rPr>
          <w:rFonts w:eastAsiaTheme="minorEastAsia"/>
          <w:noProof/>
          <w:szCs w:val="24"/>
        </w:rPr>
      </w:pPr>
      <w:r>
        <w:rPr>
          <w:noProof/>
        </w:rPr>
        <w:t>wspieranie inic</w:t>
      </w:r>
      <w:r>
        <w:rPr>
          <w:noProof/>
        </w:rPr>
        <w:t xml:space="preserve">jatyw mających na celu </w:t>
      </w:r>
      <w:r>
        <w:rPr>
          <w:b/>
          <w:noProof/>
        </w:rPr>
        <w:t>ograniczenie uszczelniania gleby</w:t>
      </w:r>
      <w:r>
        <w:rPr>
          <w:noProof/>
        </w:rPr>
        <w:t xml:space="preserve">, rekultywację opuszczonych lub zanieczyszczonych terenów zdegradowanych oraz zwiększenie bezpiecznego, zrównoważonego i objętego obiegiem zamkniętym użytkowania </w:t>
      </w:r>
      <w:r>
        <w:rPr>
          <w:b/>
          <w:noProof/>
        </w:rPr>
        <w:t>wydobytych gleb</w:t>
      </w:r>
      <w:r>
        <w:rPr>
          <w:noProof/>
        </w:rPr>
        <w:t>.</w:t>
      </w:r>
    </w:p>
    <w:p w14:paraId="7F6B296F" w14:textId="77777777" w:rsidR="00CC212B" w:rsidRDefault="009635FF">
      <w:pPr>
        <w:spacing w:after="120"/>
        <w:rPr>
          <w:rFonts w:eastAsiaTheme="minorEastAsia"/>
          <w:noProof/>
          <w:szCs w:val="24"/>
        </w:rPr>
      </w:pPr>
      <w:r>
        <w:rPr>
          <w:noProof/>
        </w:rPr>
        <w:t xml:space="preserve">Ponadto </w:t>
      </w:r>
      <w:r>
        <w:rPr>
          <w:b/>
          <w:noProof/>
        </w:rPr>
        <w:t>inicjatywa „Fa</w:t>
      </w:r>
      <w:r>
        <w:rPr>
          <w:b/>
          <w:noProof/>
        </w:rPr>
        <w:t>la renowacji”</w:t>
      </w:r>
      <w:r>
        <w:rPr>
          <w:noProof/>
        </w:rPr>
        <w:t xml:space="preserve">, zapowiedziana w ramach europejskiego zielonego ładu, ma doprowadzić do znacznej poprawy efektywności energetycznej w UE zgodnie z zasadami gospodarki o obiegu zamkniętym, w szczególności do optymalizacji wyników w całym cyklu życia, oraz do </w:t>
      </w:r>
      <w:r>
        <w:rPr>
          <w:noProof/>
        </w:rPr>
        <w:t>przedłużenia średniej przewidywanej trwałości aktywów zbudowanych. W ramach rewizji celów w zakresie odzysku odpady z budowy i rozbiórki Komisja zwróci szczególną uwagę na materiały izolacyjne, które generują coraz większy strumień odpadów.</w:t>
      </w:r>
    </w:p>
    <w:p w14:paraId="4D219444" w14:textId="77777777" w:rsidR="00CC212B" w:rsidRDefault="00CC212B">
      <w:pPr>
        <w:spacing w:after="120"/>
        <w:rPr>
          <w:rFonts w:eastAsiaTheme="minorEastAsia"/>
          <w:noProof/>
          <w:szCs w:val="24"/>
        </w:rPr>
      </w:pPr>
    </w:p>
    <w:p w14:paraId="1C41C1CF" w14:textId="77777777" w:rsidR="00CC212B" w:rsidRDefault="009635FF">
      <w:pPr>
        <w:pStyle w:val="Nagwek2"/>
        <w:spacing w:after="120"/>
        <w:rPr>
          <w:noProof/>
          <w:szCs w:val="24"/>
        </w:rPr>
      </w:pPr>
      <w:bookmarkStart w:id="13" w:name="_Toc34754987"/>
      <w:r>
        <w:rPr>
          <w:noProof/>
        </w:rPr>
        <w:lastRenderedPageBreak/>
        <w:t xml:space="preserve">Żywność, </w:t>
      </w:r>
      <w:r>
        <w:rPr>
          <w:noProof/>
        </w:rPr>
        <w:t>woda i składniki odżywcze</w:t>
      </w:r>
      <w:bookmarkEnd w:id="13"/>
    </w:p>
    <w:p w14:paraId="21B4D228" w14:textId="77777777" w:rsidR="00CC212B" w:rsidRDefault="009635FF">
      <w:pPr>
        <w:spacing w:after="120"/>
        <w:rPr>
          <w:b/>
          <w:noProof/>
          <w:szCs w:val="24"/>
        </w:rPr>
      </w:pPr>
      <w:r>
        <w:rPr>
          <w:noProof/>
        </w:rPr>
        <w:t>Gospodarka o obiegu zamkniętym może znacznie ograniczyć negatywne skutki wydobycia i wykorzystania zasobów dla środowiska oraz przyczynić się do przywrócenia różnorodności biologicznej i kapitału naturalnego w Europie. Zasoby biol</w:t>
      </w:r>
      <w:r>
        <w:rPr>
          <w:noProof/>
        </w:rPr>
        <w:t>ogiczne stanowią kluczowy wkład w gospodarkę UE i odegrają w przyszłości jeszcze donioślejszą rolę. Komisja będzie dążyć do zapewnienia zrównoważonego charakteru odnawialnych materiałów pochodzenia biologicznego, m.in. poprzez działania na podstawie strate</w:t>
      </w:r>
      <w:r>
        <w:rPr>
          <w:noProof/>
        </w:rPr>
        <w:t>gii dotyczącej biogospodarki i planu działania.</w:t>
      </w:r>
    </w:p>
    <w:p w14:paraId="30EF0599" w14:textId="77777777" w:rsidR="00CC212B" w:rsidRDefault="009635FF">
      <w:pPr>
        <w:spacing w:after="120"/>
        <w:rPr>
          <w:noProof/>
          <w:szCs w:val="24"/>
        </w:rPr>
      </w:pPr>
      <w:r>
        <w:rPr>
          <w:noProof/>
        </w:rPr>
        <w:t>Podczas gdy łańcuch wartości żywności jest odpowiedzialny za znaczące presje związane z zasobami i środowiskiem, szacuje się, że 20 % całej wyprodukowanej w UE żywności jest tracone lub marnowane. W związku z</w:t>
      </w:r>
      <w:r>
        <w:rPr>
          <w:noProof/>
        </w:rPr>
        <w:t> tym, zgodnie z celami zrównoważonego rozwoju i w ramach przeglądu dyrektywy 2008/98/WE</w:t>
      </w:r>
      <w:r>
        <w:rPr>
          <w:rStyle w:val="Odwoanieprzypisudolnego"/>
          <w:noProof/>
        </w:rPr>
        <w:footnoteReference w:id="39"/>
      </w:r>
      <w:r>
        <w:rPr>
          <w:noProof/>
        </w:rPr>
        <w:t xml:space="preserve">, o którym mowa w sekcji 4.1, Komisja zaproponuje </w:t>
      </w:r>
      <w:r>
        <w:rPr>
          <w:b/>
          <w:noProof/>
        </w:rPr>
        <w:t>cel w zakresie ograniczenia marnotrawienia żywności</w:t>
      </w:r>
      <w:r>
        <w:rPr>
          <w:noProof/>
        </w:rPr>
        <w:t xml:space="preserve"> jako jedno z kluczowych działań w ramach przyszłej strategii UE „</w:t>
      </w:r>
      <w:r>
        <w:rPr>
          <w:noProof/>
        </w:rPr>
        <w:t xml:space="preserve">od pola od stołu”, która w kompleksowy sposób obejmie żywnościowy łańcuch wartości. </w:t>
      </w:r>
    </w:p>
    <w:p w14:paraId="5CB699D8" w14:textId="77777777" w:rsidR="00CC212B" w:rsidRDefault="009635FF">
      <w:pPr>
        <w:spacing w:after="120"/>
        <w:rPr>
          <w:noProof/>
          <w:szCs w:val="24"/>
        </w:rPr>
      </w:pPr>
      <w:r>
        <w:rPr>
          <w:noProof/>
        </w:rPr>
        <w:t>Komisja rozważy również szczegółowe środki mające na celu zwiększenie zrównoważonego charakteru dystrybucji i konsumpcji żywności. W ramach inicjatywy dotyczącej zrównoważ</w:t>
      </w:r>
      <w:r>
        <w:rPr>
          <w:noProof/>
        </w:rPr>
        <w:t xml:space="preserve">onych produktów Komisja rozpocznie prace analityczne, aby określić zakres inicjatywy ustawodawczej dotyczącej ponownego wykorzystywania w celu </w:t>
      </w:r>
      <w:r>
        <w:rPr>
          <w:b/>
          <w:noProof/>
        </w:rPr>
        <w:t>zastępowania jednorazowych opakowań, naczyń stołowych i sztućców produktami wielokrotnego użytku w usługach gastr</w:t>
      </w:r>
      <w:r>
        <w:rPr>
          <w:b/>
          <w:noProof/>
        </w:rPr>
        <w:t>onomicznych.</w:t>
      </w:r>
      <w:r>
        <w:rPr>
          <w:noProof/>
        </w:rPr>
        <w:t xml:space="preserve"> </w:t>
      </w:r>
    </w:p>
    <w:p w14:paraId="6438D672" w14:textId="77777777" w:rsidR="00CC212B" w:rsidRDefault="009635FF">
      <w:pPr>
        <w:spacing w:after="120"/>
        <w:rPr>
          <w:noProof/>
          <w:szCs w:val="24"/>
        </w:rPr>
      </w:pPr>
      <w:r>
        <w:rPr>
          <w:noProof/>
        </w:rPr>
        <w:t xml:space="preserve">Nowe rozporządzenie w sprawie ponownego wykorzystywania wody zachęci do stosowania w rolnictwie podejścia do ponownego wykorzystania wody zgodnego z obiegiem zamkniętym. Komisja będzie </w:t>
      </w:r>
      <w:r>
        <w:rPr>
          <w:b/>
          <w:noProof/>
        </w:rPr>
        <w:t>ułatwiać ponowne wykorzystanie wody</w:t>
      </w:r>
      <w:r>
        <w:rPr>
          <w:noProof/>
        </w:rPr>
        <w:t xml:space="preserve"> </w:t>
      </w:r>
      <w:r>
        <w:rPr>
          <w:b/>
          <w:noProof/>
        </w:rPr>
        <w:t>i</w:t>
      </w:r>
      <w:r>
        <w:rPr>
          <w:noProof/>
        </w:rPr>
        <w:t> </w:t>
      </w:r>
      <w:r>
        <w:rPr>
          <w:b/>
          <w:noProof/>
        </w:rPr>
        <w:t>oszczędne gospodaro</w:t>
      </w:r>
      <w:r>
        <w:rPr>
          <w:b/>
          <w:noProof/>
        </w:rPr>
        <w:t>wanie wodą m.in. w procesach przemysłowych</w:t>
      </w:r>
      <w:r>
        <w:rPr>
          <w:noProof/>
        </w:rPr>
        <w:t>.</w:t>
      </w:r>
    </w:p>
    <w:p w14:paraId="7387D197" w14:textId="77777777" w:rsidR="00CC212B" w:rsidRDefault="009635FF">
      <w:pPr>
        <w:spacing w:after="120"/>
        <w:rPr>
          <w:noProof/>
          <w:szCs w:val="24"/>
        </w:rPr>
      </w:pPr>
      <w:r>
        <w:rPr>
          <w:noProof/>
        </w:rPr>
        <w:t xml:space="preserve">Ponadto Komisja opracuje </w:t>
      </w:r>
      <w:r>
        <w:rPr>
          <w:b/>
          <w:noProof/>
        </w:rPr>
        <w:t>plan zintegrowanej gospodarki składnikami odżywczymi</w:t>
      </w:r>
      <w:r>
        <w:rPr>
          <w:noProof/>
        </w:rPr>
        <w:t xml:space="preserve"> w celu zapewnienia bardziej zrównoważonego stosowania składników odżywczych oraz pobudzenia rynków odzyskanych składników odżywczych. </w:t>
      </w:r>
      <w:r>
        <w:rPr>
          <w:noProof/>
        </w:rPr>
        <w:t xml:space="preserve">Komisja rozważy również </w:t>
      </w:r>
      <w:r>
        <w:rPr>
          <w:b/>
          <w:noProof/>
        </w:rPr>
        <w:t>przegląd dyrektyw dotyczących oczyszczania ścieków i osadów ściekowych</w:t>
      </w:r>
      <w:r>
        <w:rPr>
          <w:noProof/>
        </w:rPr>
        <w:t xml:space="preserve"> oraz przeprowadzi ocenę </w:t>
      </w:r>
      <w:r>
        <w:rPr>
          <w:b/>
          <w:noProof/>
        </w:rPr>
        <w:t>naturalnych metod usuwania związków biogennych takich jak glony</w:t>
      </w:r>
      <w:r>
        <w:rPr>
          <w:noProof/>
        </w:rPr>
        <w:t>.</w:t>
      </w:r>
    </w:p>
    <w:p w14:paraId="3C808990" w14:textId="77777777" w:rsidR="00CC212B" w:rsidRDefault="00CC212B">
      <w:pPr>
        <w:spacing w:after="120"/>
        <w:rPr>
          <w:noProof/>
          <w:szCs w:val="24"/>
        </w:rPr>
      </w:pPr>
    </w:p>
    <w:p w14:paraId="2A2A2EF5" w14:textId="77777777" w:rsidR="00CC212B" w:rsidRDefault="009635FF">
      <w:pPr>
        <w:pStyle w:val="Nagwek1"/>
        <w:spacing w:before="0" w:after="120"/>
        <w:rPr>
          <w:noProof/>
          <w:szCs w:val="24"/>
        </w:rPr>
      </w:pPr>
      <w:bookmarkStart w:id="14" w:name="_Toc34754988"/>
      <w:r>
        <w:rPr>
          <w:noProof/>
        </w:rPr>
        <w:t>MNIEJ ODPADÓW, WIĘKSZA WARTOŚĆ</w:t>
      </w:r>
      <w:bookmarkEnd w:id="14"/>
      <w:r>
        <w:rPr>
          <w:noProof/>
        </w:rPr>
        <w:t xml:space="preserve"> </w:t>
      </w:r>
    </w:p>
    <w:p w14:paraId="2F583815" w14:textId="77777777" w:rsidR="00CC212B" w:rsidRDefault="009635FF">
      <w:pPr>
        <w:pStyle w:val="Nagwek2"/>
        <w:spacing w:after="120"/>
        <w:rPr>
          <w:noProof/>
          <w:szCs w:val="24"/>
        </w:rPr>
      </w:pPr>
      <w:bookmarkStart w:id="15" w:name="_Toc34754989"/>
      <w:r>
        <w:rPr>
          <w:noProof/>
        </w:rPr>
        <w:t>Bardziej skuteczna polityka dotycząca o</w:t>
      </w:r>
      <w:r>
        <w:rPr>
          <w:noProof/>
        </w:rPr>
        <w:t>dpadów wspierająca zapobieganie powstawaniu odpadów i obieg zamknięty</w:t>
      </w:r>
      <w:bookmarkEnd w:id="15"/>
    </w:p>
    <w:p w14:paraId="666C579E" w14:textId="77777777" w:rsidR="00CC212B" w:rsidRDefault="009635FF">
      <w:pPr>
        <w:spacing w:after="120"/>
        <w:rPr>
          <w:noProof/>
          <w:szCs w:val="24"/>
        </w:rPr>
      </w:pPr>
      <w:r>
        <w:rPr>
          <w:noProof/>
        </w:rPr>
        <w:t xml:space="preserve">Pomimo wysiłków podejmowanych na szczeblu unijnym i krajowym ilość wytwarzanych odpadów nie zmniejsza się. Ilość odpadów generowanych we wszystkich rodzajach działalności gospodarczej w </w:t>
      </w:r>
      <w:r>
        <w:rPr>
          <w:noProof/>
        </w:rPr>
        <w:t>UE wynosi 2,5 mld ton lub 5 ton na mieszkańca rocznie, a każdy obywatel produkuje średnio prawie pół tony odpadów komunalnych. Oddzielenie wytwarzania odpadów od wzrostu gospodarczego będzie wymagało intensywnych starań w całym łańcuchu wartości i w każdym</w:t>
      </w:r>
      <w:r>
        <w:rPr>
          <w:noProof/>
        </w:rPr>
        <w:t xml:space="preserve"> domu. </w:t>
      </w:r>
    </w:p>
    <w:p w14:paraId="656A2801" w14:textId="77777777" w:rsidR="00CC212B" w:rsidRDefault="009635FF">
      <w:pPr>
        <w:spacing w:after="120"/>
        <w:rPr>
          <w:noProof/>
          <w:szCs w:val="24"/>
        </w:rPr>
      </w:pPr>
      <w:r>
        <w:rPr>
          <w:noProof/>
        </w:rPr>
        <w:t xml:space="preserve">Kluczowe znaczenie dla postępów zapobieganiu powstawaniu odpadów będzie miało wprowadzanie polityki zrównoważonych produktów i jej przełożenie na konkretne </w:t>
      </w:r>
      <w:r>
        <w:rPr>
          <w:noProof/>
        </w:rPr>
        <w:lastRenderedPageBreak/>
        <w:t xml:space="preserve">przepisy (zob. sekcje 2 i 3). Ponadto musimy opierać się na unijnych przepisach dotyczących </w:t>
      </w:r>
      <w:r>
        <w:rPr>
          <w:noProof/>
        </w:rPr>
        <w:t xml:space="preserve">odpadów, dalej je ulepszać i lepiej wdrażać. </w:t>
      </w:r>
    </w:p>
    <w:p w14:paraId="348DA5E0" w14:textId="77777777" w:rsidR="00CC212B" w:rsidRDefault="009635FF">
      <w:pPr>
        <w:spacing w:after="120"/>
        <w:rPr>
          <w:noProof/>
          <w:szCs w:val="24"/>
        </w:rPr>
      </w:pPr>
      <w:r>
        <w:rPr>
          <w:noProof/>
        </w:rPr>
        <w:t>Od lat 70. XX wieku unijne przepisy dotyczące odpadów przyczyniły się do znacznej poprawy gospodarowania odpadami przy wsparciu z funduszy UE. Przepisy te należy jednak na bieżąco unowocześniać, aby dostosować je do potrzeb gospodarki o obiegu zamkniętym i</w:t>
      </w:r>
      <w:r>
        <w:rPr>
          <w:noProof/>
        </w:rPr>
        <w:t xml:space="preserve"> epoki cyfrowej. Jak określono w sekcji 3, zaproponowana zostanie rewizja </w:t>
      </w:r>
      <w:r>
        <w:rPr>
          <w:b/>
          <w:noProof/>
        </w:rPr>
        <w:t>przepisów UE dotyczących baterii, akumulatorów, opakowań, pojazdów wycofanych z eksploatacji oraz substancji niebezpiecznych w sprzęcie elektronicznym</w:t>
      </w:r>
      <w:r>
        <w:rPr>
          <w:noProof/>
        </w:rPr>
        <w:t xml:space="preserve"> tak, aby koncentrowały się one </w:t>
      </w:r>
      <w:r>
        <w:rPr>
          <w:noProof/>
        </w:rPr>
        <w:t xml:space="preserve">przede wszystkim na zapobieganiu powstawaniu odpadów, zwiększaniu zawartości materiałów z recyklingu, propagowaniu bezpieczniejszych i czystszych strumieni odpadów oraz zapewnieniu wysokiej jakości recyklingu. </w:t>
      </w:r>
    </w:p>
    <w:p w14:paraId="3921515A" w14:textId="77777777" w:rsidR="00CC212B" w:rsidRDefault="009635FF">
      <w:pPr>
        <w:spacing w:after="120"/>
        <w:rPr>
          <w:noProof/>
          <w:szCs w:val="24"/>
        </w:rPr>
      </w:pPr>
      <w:r>
        <w:rPr>
          <w:noProof/>
        </w:rPr>
        <w:t xml:space="preserve">Ponadto Komisja przedstawi </w:t>
      </w:r>
      <w:r>
        <w:rPr>
          <w:b/>
          <w:noProof/>
        </w:rPr>
        <w:t>cele dotyczące ogr</w:t>
      </w:r>
      <w:r>
        <w:rPr>
          <w:b/>
          <w:noProof/>
        </w:rPr>
        <w:t>aniczenia ilości odpadów</w:t>
      </w:r>
      <w:r>
        <w:rPr>
          <w:noProof/>
        </w:rPr>
        <w:t xml:space="preserve"> dla poszczególnych strumieni w ramach szerszego zestawu środków zapobiegania powstawaniu odpadów w kontekście dyrektywy 2008/98/WE. Komisja usprawni również wdrażanie przyjętych niedawno wymogów dotyczących </w:t>
      </w:r>
      <w:r>
        <w:rPr>
          <w:b/>
          <w:noProof/>
        </w:rPr>
        <w:t>systemów rozszerzonej od</w:t>
      </w:r>
      <w:r>
        <w:rPr>
          <w:b/>
          <w:noProof/>
        </w:rPr>
        <w:t>powiedzialności producenta</w:t>
      </w:r>
      <w:r>
        <w:rPr>
          <w:noProof/>
        </w:rPr>
        <w:t>, zapewni zachęty i będzie nakłaniać do wymiany informacji i dobrych praktyk w zakresie recyklingu odpadów. Wszystko to ma służyć osiągnięciu celu, jakim jest znaczne zmniejszenie całkowitej ilości wytwarzanych odpadów i </w:t>
      </w:r>
      <w:r>
        <w:rPr>
          <w:b/>
          <w:noProof/>
        </w:rPr>
        <w:t>zmniejsze</w:t>
      </w:r>
      <w:r>
        <w:rPr>
          <w:b/>
          <w:noProof/>
        </w:rPr>
        <w:t>nie o połowę ilości resztkowych (niepoddanych recyklingowi) odpadów komunalnych do 2030 r.</w:t>
      </w:r>
      <w:r>
        <w:rPr>
          <w:noProof/>
        </w:rPr>
        <w:t xml:space="preserve"> </w:t>
      </w:r>
    </w:p>
    <w:p w14:paraId="4E3AAE67" w14:textId="77777777" w:rsidR="00CC212B" w:rsidRDefault="009635FF">
      <w:pPr>
        <w:spacing w:after="120"/>
        <w:rPr>
          <w:noProof/>
          <w:szCs w:val="24"/>
        </w:rPr>
      </w:pPr>
      <w:r>
        <w:rPr>
          <w:noProof/>
        </w:rPr>
        <w:t>Wysokiej jakości recykling opiera się na skutecznej selektywnej zbiórce odpadów. Aby ułatwić obywatelom, przedsiębiorstwom i organom publicznym lepszą segregację od</w:t>
      </w:r>
      <w:r>
        <w:rPr>
          <w:noProof/>
        </w:rPr>
        <w:t xml:space="preserve">padów, Komisja </w:t>
      </w:r>
      <w:r>
        <w:rPr>
          <w:b/>
          <w:noProof/>
        </w:rPr>
        <w:t>zaproponuje harmonizację systemów selektywnej zbiórki odpadów</w:t>
      </w:r>
      <w:r>
        <w:rPr>
          <w:noProof/>
        </w:rPr>
        <w:t xml:space="preserve">. W szczególności wniosek ten będzie dotyczył najbardziej skutecznych kombinacji różnych modeli zbiórki, gęstości rozmieszczenia i dostępności punktów zbiórki, także w przestrzeni </w:t>
      </w:r>
      <w:r>
        <w:rPr>
          <w:noProof/>
        </w:rPr>
        <w:t>publicznej, z uwzględnieniem uwarunkowań regionalnych i lokalnych, od obszarów miejskich po regiony najbardziej oddalone. Rozważone zostaną również inne aspekty ułatwiające zaangażowanie konsumentów, takie jak wspólne kolory pojemników, zharmonizowane symb</w:t>
      </w:r>
      <w:r>
        <w:rPr>
          <w:noProof/>
        </w:rPr>
        <w:t>ole najważniejszych rodzajów odpadów, oznakowanie produktów, kampanie informacyjne i instrumenty gospodarcze. Komisja przewiduje także dążenie do standaryzacji i stosowania systemów zarządzania jakością w celu zapewnienia wysokiej jakości zbieranych odpadó</w:t>
      </w:r>
      <w:r>
        <w:rPr>
          <w:noProof/>
        </w:rPr>
        <w:t>w przeznaczonych do stosowania w produktach, w szczególności jako materiały przeznaczone do kontaktu z żywnością.</w:t>
      </w:r>
    </w:p>
    <w:p w14:paraId="3C4194E9" w14:textId="77777777" w:rsidR="00CC212B" w:rsidRDefault="009635FF">
      <w:pPr>
        <w:spacing w:after="120"/>
        <w:rPr>
          <w:noProof/>
          <w:szCs w:val="24"/>
        </w:rPr>
      </w:pPr>
      <w:r>
        <w:rPr>
          <w:noProof/>
        </w:rPr>
        <w:t>Konieczne jest podjęcie dodatkowych wysiłków w celu wsparcia państw członkowskich w zakresie gospodarowania odpadami. W przypadku połowy z nic</w:t>
      </w:r>
      <w:r>
        <w:rPr>
          <w:noProof/>
        </w:rPr>
        <w:t xml:space="preserve">h istnieje ryzyko, że nie zrealizują one celu na 2020 r., tj. poddawania recyklingowi 50 % odpadów komunalnych. Aby zachęcić do przeprowadzania reform politycznych, Komisja zorganizuje </w:t>
      </w:r>
      <w:r>
        <w:rPr>
          <w:b/>
          <w:noProof/>
        </w:rPr>
        <w:t>dialog na wysokim szczeblu dotyczący gospodarki o obiegu zamkniętym i o</w:t>
      </w:r>
      <w:r>
        <w:rPr>
          <w:b/>
          <w:noProof/>
        </w:rPr>
        <w:t>dpadów</w:t>
      </w:r>
      <w:r>
        <w:rPr>
          <w:noProof/>
        </w:rPr>
        <w:t xml:space="preserve"> oraz </w:t>
      </w:r>
      <w:r>
        <w:rPr>
          <w:b/>
          <w:noProof/>
        </w:rPr>
        <w:t>zacieśni współpracę z państwami członkowskimi, regionami</w:t>
      </w:r>
      <w:r>
        <w:rPr>
          <w:noProof/>
        </w:rPr>
        <w:t xml:space="preserve"> i </w:t>
      </w:r>
      <w:r>
        <w:rPr>
          <w:b/>
          <w:noProof/>
        </w:rPr>
        <w:t>miastami</w:t>
      </w:r>
      <w:r>
        <w:rPr>
          <w:noProof/>
        </w:rPr>
        <w:t xml:space="preserve"> w celu jak najlepszego wykorzystania funduszy UE. W razie potrzeby Komisja skorzysta również ze swoich uprawnień wykonawczych.</w:t>
      </w:r>
    </w:p>
    <w:p w14:paraId="3AFA9346" w14:textId="77777777" w:rsidR="00CC212B" w:rsidRDefault="00CC212B">
      <w:pPr>
        <w:spacing w:after="120"/>
        <w:rPr>
          <w:noProof/>
          <w:szCs w:val="24"/>
        </w:rPr>
      </w:pPr>
    </w:p>
    <w:p w14:paraId="39F0BC19" w14:textId="77777777" w:rsidR="00CC212B" w:rsidRDefault="009635FF">
      <w:pPr>
        <w:pStyle w:val="Nagwek2"/>
        <w:spacing w:after="120"/>
        <w:rPr>
          <w:noProof/>
          <w:szCs w:val="24"/>
        </w:rPr>
      </w:pPr>
      <w:bookmarkStart w:id="16" w:name="_Toc34754990"/>
      <w:r>
        <w:rPr>
          <w:noProof/>
        </w:rPr>
        <w:t>Wzmocnienie obiegu zamkniętego w środowisku woln</w:t>
      </w:r>
      <w:r>
        <w:rPr>
          <w:noProof/>
        </w:rPr>
        <w:t>ym od substancji toksycznych</w:t>
      </w:r>
      <w:bookmarkEnd w:id="16"/>
    </w:p>
    <w:p w14:paraId="636CD27D" w14:textId="77777777" w:rsidR="00CC212B" w:rsidRDefault="009635FF">
      <w:pPr>
        <w:spacing w:after="120"/>
        <w:rPr>
          <w:noProof/>
          <w:szCs w:val="24"/>
        </w:rPr>
      </w:pPr>
      <w:r>
        <w:rPr>
          <w:noProof/>
        </w:rPr>
        <w:t xml:space="preserve">Polityka i prawodawstwo UE w zakresie chemikaliów, w szczególności rozporządzenie REACH, zachęcają do przechodzenia na chemikalia zaprojektowane jako bezpieczne </w:t>
      </w:r>
      <w:r>
        <w:rPr>
          <w:noProof/>
        </w:rPr>
        <w:lastRenderedPageBreak/>
        <w:t>(</w:t>
      </w:r>
      <w:r>
        <w:rPr>
          <w:i/>
          <w:iCs/>
          <w:noProof/>
        </w:rPr>
        <w:t>safe-by-design</w:t>
      </w:r>
      <w:r>
        <w:rPr>
          <w:noProof/>
        </w:rPr>
        <w:t>) oraz do stopniowego zastępowania substancji niebe</w:t>
      </w:r>
      <w:r>
        <w:rPr>
          <w:noProof/>
        </w:rPr>
        <w:t xml:space="preserve">zpiecznych w celu lepszej ochrony obywateli i środowiska. Bezpieczeństwo surowców wtórnych może być jednak zagrożone, na przykład w przypadku gdy zakazane substancje utrzymują się w surowcach pochodzących z recyklingu. Aby zwiększyć zaufanie do stosowania </w:t>
      </w:r>
      <w:r>
        <w:rPr>
          <w:noProof/>
        </w:rPr>
        <w:t>surowców wtórnych, Komisja:</w:t>
      </w:r>
    </w:p>
    <w:p w14:paraId="60D3E338" w14:textId="77777777" w:rsidR="00CC212B" w:rsidRDefault="009635FF">
      <w:pPr>
        <w:pStyle w:val="Akapitzlist"/>
        <w:numPr>
          <w:ilvl w:val="0"/>
          <w:numId w:val="1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będzie wspierać tworzenie rozwiązań w zakresie </w:t>
      </w:r>
      <w:r>
        <w:rPr>
          <w:rFonts w:ascii="Times New Roman" w:hAnsi="Times New Roman"/>
          <w:b/>
          <w:noProof/>
        </w:rPr>
        <w:t>wysokiej jakości sortowania i usuwania zanieczyszczeń z odpadów</w:t>
      </w:r>
      <w:r>
        <w:rPr>
          <w:rFonts w:ascii="Times New Roman" w:hAnsi="Times New Roman"/>
          <w:noProof/>
        </w:rPr>
        <w:t>, w tym wynikających z przypadkowego zanieczyszczenia;</w:t>
      </w:r>
    </w:p>
    <w:p w14:paraId="3BC0C511" w14:textId="77777777" w:rsidR="00CC212B" w:rsidRDefault="009635FF">
      <w:pPr>
        <w:pStyle w:val="Akapitzlist"/>
        <w:numPr>
          <w:ilvl w:val="0"/>
          <w:numId w:val="1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opracuje </w:t>
      </w:r>
      <w:r>
        <w:rPr>
          <w:rFonts w:ascii="Times New Roman" w:hAnsi="Times New Roman"/>
          <w:b/>
          <w:noProof/>
        </w:rPr>
        <w:t>metody minimalizacji obecności</w:t>
      </w:r>
      <w:r>
        <w:rPr>
          <w:rFonts w:ascii="Times New Roman" w:hAnsi="Times New Roman"/>
          <w:noProof/>
        </w:rPr>
        <w:t xml:space="preserve"> </w:t>
      </w:r>
      <w:r>
        <w:rPr>
          <w:rFonts w:ascii="Times New Roman" w:hAnsi="Times New Roman"/>
          <w:b/>
          <w:noProof/>
        </w:rPr>
        <w:t xml:space="preserve">substancji </w:t>
      </w:r>
      <w:r>
        <w:rPr>
          <w:rFonts w:ascii="Times New Roman" w:hAnsi="Times New Roman"/>
          <w:b/>
          <w:noProof/>
        </w:rPr>
        <w:t>problematycznych dla zdrowia lub środowiska w materiałach pochodzących z recyklingu i wytworzonych z nich wyrobach</w:t>
      </w:r>
      <w:r>
        <w:rPr>
          <w:rFonts w:ascii="Times New Roman" w:hAnsi="Times New Roman"/>
          <w:noProof/>
        </w:rPr>
        <w:t>;</w:t>
      </w:r>
    </w:p>
    <w:p w14:paraId="6D550254" w14:textId="77777777" w:rsidR="00CC212B" w:rsidRDefault="009635FF">
      <w:pPr>
        <w:pStyle w:val="Akapitzlist"/>
        <w:numPr>
          <w:ilvl w:val="0"/>
          <w:numId w:val="1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będzie współpracować z przemysłem w celu stopniowego opracowania </w:t>
      </w:r>
      <w:r>
        <w:rPr>
          <w:rFonts w:ascii="Times New Roman" w:hAnsi="Times New Roman"/>
          <w:b/>
          <w:noProof/>
        </w:rPr>
        <w:t>zharmonizowanych systemów śledzenia i wykorzystania informacji o substancja</w:t>
      </w:r>
      <w:r>
        <w:rPr>
          <w:rFonts w:ascii="Times New Roman" w:hAnsi="Times New Roman"/>
          <w:b/>
          <w:noProof/>
        </w:rPr>
        <w:t>ch</w:t>
      </w:r>
      <w:r>
        <w:rPr>
          <w:rFonts w:ascii="Times New Roman" w:hAnsi="Times New Roman"/>
          <w:noProof/>
        </w:rPr>
        <w:t xml:space="preserve"> zidentyfikowanych jako stanowiące bardzo duże zagrożenie i innych istotnych substancjach, w szczególności tych, które powodują przewlekłe skutki</w:t>
      </w:r>
      <w:r>
        <w:rPr>
          <w:rFonts w:ascii="Times New Roman" w:eastAsia="Times New Roman" w:hAnsi="Times New Roman" w:cs="Times New Roman"/>
          <w:noProof/>
          <w:vertAlign w:val="superscript"/>
        </w:rPr>
        <w:footnoteReference w:id="40"/>
      </w:r>
      <w:r>
        <w:rPr>
          <w:rFonts w:ascii="Times New Roman" w:hAnsi="Times New Roman"/>
          <w:noProof/>
        </w:rPr>
        <w:t>, oraz o substancjach stwarzających problemy techniczne w trakcie odzyskiwania, obecnych w całym łańcuchu d</w:t>
      </w:r>
      <w:r>
        <w:rPr>
          <w:rFonts w:ascii="Times New Roman" w:hAnsi="Times New Roman"/>
          <w:noProof/>
        </w:rPr>
        <w:t xml:space="preserve">ostaw, oraz w celu </w:t>
      </w:r>
      <w:r>
        <w:rPr>
          <w:rFonts w:ascii="Times New Roman" w:hAnsi="Times New Roman"/>
          <w:b/>
          <w:noProof/>
        </w:rPr>
        <w:t>identyfikacji tych substancji w odpadach</w:t>
      </w:r>
      <w:r>
        <w:rPr>
          <w:rFonts w:ascii="Times New Roman" w:hAnsi="Times New Roman"/>
          <w:noProof/>
        </w:rPr>
        <w:t xml:space="preserve"> w synergii ze środkami przyjętymi na podstawie ram polityki zrównoważonych produktów i z bazą danych ECHA dotyczącą wyrobów zawierających substancje stanowiące bardzo duże zagrożenie.</w:t>
      </w:r>
    </w:p>
    <w:p w14:paraId="71473298" w14:textId="77777777" w:rsidR="00CC212B" w:rsidRDefault="009635FF">
      <w:pPr>
        <w:pStyle w:val="Akapitzlist"/>
        <w:numPr>
          <w:ilvl w:val="0"/>
          <w:numId w:val="1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zaproponuje </w:t>
      </w:r>
      <w:r>
        <w:rPr>
          <w:rFonts w:ascii="Times New Roman" w:hAnsi="Times New Roman"/>
          <w:noProof/>
        </w:rPr>
        <w:t>zmiany w </w:t>
      </w:r>
      <w:r>
        <w:rPr>
          <w:rFonts w:ascii="Times New Roman" w:hAnsi="Times New Roman"/>
          <w:b/>
          <w:noProof/>
        </w:rPr>
        <w:t>załącznikach do rozporządzenia dotyczącego trwałych zanieczyszczeń organicznych</w:t>
      </w:r>
      <w:r>
        <w:rPr>
          <w:rFonts w:ascii="Times New Roman" w:hAnsi="Times New Roman"/>
          <w:noProof/>
        </w:rPr>
        <w:t xml:space="preserve">, zgodnie z osiągnięciami naukowymi i technicznymi oraz międzynarodowymi zobowiązaniami wynikającymi z konwencji sztokholmskiej; </w:t>
      </w:r>
    </w:p>
    <w:p w14:paraId="536CE894" w14:textId="77777777" w:rsidR="00CC212B" w:rsidRDefault="009635FF">
      <w:pPr>
        <w:pStyle w:val="Akapitzlist"/>
        <w:numPr>
          <w:ilvl w:val="0"/>
          <w:numId w:val="1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poprawi </w:t>
      </w:r>
      <w:r>
        <w:rPr>
          <w:rFonts w:ascii="Times New Roman" w:hAnsi="Times New Roman"/>
          <w:b/>
          <w:noProof/>
        </w:rPr>
        <w:t>klasyfikację odpadów niebezpie</w:t>
      </w:r>
      <w:r>
        <w:rPr>
          <w:rFonts w:ascii="Times New Roman" w:hAnsi="Times New Roman"/>
          <w:b/>
          <w:noProof/>
        </w:rPr>
        <w:t>cznych i gospodarowanie nimi</w:t>
      </w:r>
      <w:r>
        <w:rPr>
          <w:rFonts w:ascii="Times New Roman" w:hAnsi="Times New Roman"/>
          <w:noProof/>
        </w:rPr>
        <w:t xml:space="preserve"> w celu utrzymania czystych strumieni odpadów poddawanych recyklingowi, m.in. poprzez dalsze dostosowanie do klasyfikacji substancji i mieszanin chemicznych w stosownych przypadkach.</w:t>
      </w:r>
    </w:p>
    <w:p w14:paraId="14235D3F" w14:textId="77777777" w:rsidR="00CC212B" w:rsidRDefault="009635FF">
      <w:pPr>
        <w:spacing w:after="120"/>
        <w:rPr>
          <w:noProof/>
          <w:szCs w:val="24"/>
        </w:rPr>
      </w:pPr>
      <w:r>
        <w:rPr>
          <w:noProof/>
        </w:rPr>
        <w:t xml:space="preserve">Mająca się wkrótce ukazać </w:t>
      </w:r>
      <w:r>
        <w:rPr>
          <w:b/>
          <w:noProof/>
        </w:rPr>
        <w:t>strategia w zakresi</w:t>
      </w:r>
      <w:r>
        <w:rPr>
          <w:b/>
          <w:noProof/>
        </w:rPr>
        <w:t>e chemikaliów na rzecz zrównoważonego rozwoju</w:t>
      </w:r>
      <w:r>
        <w:rPr>
          <w:noProof/>
        </w:rPr>
        <w:t xml:space="preserve"> będzie w większym stopniu uwzględniać interakcje między przepisami dotyczącymi chemikaliów, produktów i odpadów oraz zwiększy synergie z gospodarką o obiegu zamkniętym.</w:t>
      </w:r>
    </w:p>
    <w:p w14:paraId="2BBCE772" w14:textId="77777777" w:rsidR="00CC212B" w:rsidRDefault="00CC212B">
      <w:pPr>
        <w:spacing w:after="120"/>
        <w:rPr>
          <w:noProof/>
          <w:szCs w:val="24"/>
        </w:rPr>
      </w:pPr>
    </w:p>
    <w:p w14:paraId="0907C4AD" w14:textId="77777777" w:rsidR="00CC212B" w:rsidRDefault="009635FF">
      <w:pPr>
        <w:pStyle w:val="Nagwek2"/>
        <w:spacing w:after="120"/>
        <w:rPr>
          <w:noProof/>
          <w:szCs w:val="24"/>
        </w:rPr>
      </w:pPr>
      <w:bookmarkStart w:id="17" w:name="_Toc34754991"/>
      <w:r>
        <w:rPr>
          <w:noProof/>
        </w:rPr>
        <w:t>Stworzenie dobrze funkcjonującego unijne</w:t>
      </w:r>
      <w:r>
        <w:rPr>
          <w:noProof/>
        </w:rPr>
        <w:t>go rynku surowców wtórnych</w:t>
      </w:r>
      <w:bookmarkEnd w:id="17"/>
    </w:p>
    <w:p w14:paraId="0A10E689" w14:textId="77777777" w:rsidR="00CC212B" w:rsidRDefault="009635FF">
      <w:pPr>
        <w:spacing w:after="120"/>
        <w:rPr>
          <w:noProof/>
          <w:szCs w:val="24"/>
        </w:rPr>
      </w:pPr>
      <w:r>
        <w:rPr>
          <w:noProof/>
        </w:rPr>
        <w:t>Rynek surowców wtórnych stoi w obliczu wyzwań wynikających z konkurencji z surowcami pierwotnymi z przyczyn nie tylko związanych z ich bezpieczeństwem, lecz również z wydajnością, dostępnością i kosztem. Szereg działań przewidzia</w:t>
      </w:r>
      <w:r>
        <w:rPr>
          <w:noProof/>
        </w:rPr>
        <w:t>nych w niniejszym planie, w szczególności wprowadzenie wymogów dotyczących zawartości materiałów pochodzących z recyklingu w produktach, pomoże zapobiec niedopasowaniu podaży do popytu na surowce wtórne oraz zapewni bezproblemową ekspansję sektora recyklin</w:t>
      </w:r>
      <w:r>
        <w:rPr>
          <w:noProof/>
        </w:rPr>
        <w:t>gu w UE. Ponadto, aby stworzyć dobrze funkcjonujący wewnętrzny rynek surowców wtórnych, Komisja:</w:t>
      </w:r>
    </w:p>
    <w:p w14:paraId="4568C666" w14:textId="77777777" w:rsidR="00CC212B" w:rsidRDefault="009635FF">
      <w:pPr>
        <w:pStyle w:val="Akapitzlist"/>
        <w:numPr>
          <w:ilvl w:val="0"/>
          <w:numId w:val="27"/>
        </w:numPr>
        <w:spacing w:after="120" w:line="240" w:lineRule="auto"/>
        <w:contextualSpacing w:val="0"/>
        <w:rPr>
          <w:rFonts w:ascii="Times New Roman" w:hAnsi="Times New Roman" w:cs="Times New Roman"/>
          <w:noProof/>
          <w:sz w:val="24"/>
          <w:szCs w:val="24"/>
        </w:rPr>
      </w:pPr>
      <w:r>
        <w:rPr>
          <w:rFonts w:ascii="Times New Roman" w:hAnsi="Times New Roman"/>
          <w:noProof/>
        </w:rPr>
        <w:t>oceni zakres możliwości opracowania kolejnych</w:t>
      </w:r>
      <w:r>
        <w:rPr>
          <w:rFonts w:ascii="Times New Roman" w:hAnsi="Times New Roman"/>
          <w:b/>
          <w:noProof/>
        </w:rPr>
        <w:t xml:space="preserve"> ogólnounijnych kryteriów zniesienia statusu odpadu dla niektórych strumieni odpadów</w:t>
      </w:r>
      <w:r>
        <w:rPr>
          <w:rFonts w:ascii="Times New Roman" w:hAnsi="Times New Roman"/>
          <w:noProof/>
        </w:rPr>
        <w:t xml:space="preserve"> w oparciu o monitorowanie </w:t>
      </w:r>
      <w:r>
        <w:rPr>
          <w:rFonts w:ascii="Times New Roman" w:hAnsi="Times New Roman"/>
          <w:noProof/>
        </w:rPr>
        <w:lastRenderedPageBreak/>
        <w:t>sto</w:t>
      </w:r>
      <w:r>
        <w:rPr>
          <w:rFonts w:ascii="Times New Roman" w:hAnsi="Times New Roman"/>
          <w:noProof/>
        </w:rPr>
        <w:t>sowania przez państwa członkowskie zmienionych przepisów dotyczących zniesienia statusu odpadu i produktów ubocznych oraz wesprze transgraniczne inicjatywy współpracy na rzecz harmonizacji krajowych kryteriów zniesienia statusu odpadu i produktów ubocznych</w:t>
      </w:r>
      <w:r>
        <w:rPr>
          <w:rFonts w:ascii="Times New Roman" w:hAnsi="Times New Roman"/>
          <w:noProof/>
        </w:rPr>
        <w:t>;</w:t>
      </w:r>
    </w:p>
    <w:p w14:paraId="5F900C79" w14:textId="77777777" w:rsidR="00CC212B" w:rsidRDefault="009635FF">
      <w:pPr>
        <w:pStyle w:val="Akapitzlist"/>
        <w:numPr>
          <w:ilvl w:val="0"/>
          <w:numId w:val="27"/>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zwiększy rolę </w:t>
      </w:r>
      <w:r>
        <w:rPr>
          <w:rFonts w:ascii="Times New Roman" w:hAnsi="Times New Roman"/>
          <w:b/>
          <w:noProof/>
        </w:rPr>
        <w:t>normalizacji</w:t>
      </w:r>
      <w:r>
        <w:rPr>
          <w:rFonts w:ascii="Times New Roman" w:hAnsi="Times New Roman"/>
          <w:noProof/>
        </w:rPr>
        <w:t xml:space="preserve"> w oparciu o trwającą ocenę dotychczasowych działań normalizacyjnych na szczeblu krajowym, europejskim i międzynarodowym; </w:t>
      </w:r>
    </w:p>
    <w:p w14:paraId="343B5A7F" w14:textId="77777777" w:rsidR="00CC212B" w:rsidRDefault="009635FF">
      <w:pPr>
        <w:pStyle w:val="Akapitzlist"/>
        <w:numPr>
          <w:ilvl w:val="0"/>
          <w:numId w:val="27"/>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w odpowiednim czasie wykorzysta ograniczenia dotyczące stosowania </w:t>
      </w:r>
      <w:r>
        <w:rPr>
          <w:rFonts w:ascii="Times New Roman" w:hAnsi="Times New Roman"/>
          <w:b/>
          <w:noProof/>
        </w:rPr>
        <w:t>substancji stanowiących bardzo duże zag</w:t>
      </w:r>
      <w:r>
        <w:rPr>
          <w:rFonts w:ascii="Times New Roman" w:hAnsi="Times New Roman"/>
          <w:b/>
          <w:noProof/>
        </w:rPr>
        <w:t>rożenie w wyrobach</w:t>
      </w:r>
      <w:r>
        <w:rPr>
          <w:rFonts w:ascii="Times New Roman" w:hAnsi="Times New Roman"/>
          <w:noProof/>
        </w:rPr>
        <w:t>, w przypadkach gdy stosowanie tych substancji podlega wymogowi uzyskania zezwolenia, a jednocześnie będzie nadal usprawniać egzekwowanie przepisów na granicach;</w:t>
      </w:r>
    </w:p>
    <w:p w14:paraId="640B7A20" w14:textId="77777777" w:rsidR="00CC212B" w:rsidRDefault="009635FF">
      <w:pPr>
        <w:pStyle w:val="Akapitzlist"/>
        <w:numPr>
          <w:ilvl w:val="0"/>
          <w:numId w:val="27"/>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oceni możliwość utworzenia </w:t>
      </w:r>
      <w:r>
        <w:rPr>
          <w:rFonts w:ascii="Times New Roman" w:hAnsi="Times New Roman"/>
          <w:b/>
          <w:noProof/>
        </w:rPr>
        <w:t>centrum monitorowania rynku kluczowych materiałów</w:t>
      </w:r>
      <w:r>
        <w:rPr>
          <w:rFonts w:ascii="Times New Roman" w:hAnsi="Times New Roman"/>
          <w:b/>
          <w:noProof/>
        </w:rPr>
        <w:t xml:space="preserve"> wtórnych</w:t>
      </w:r>
      <w:r>
        <w:rPr>
          <w:rFonts w:ascii="Times New Roman" w:hAnsi="Times New Roman"/>
          <w:noProof/>
        </w:rPr>
        <w:t>.</w:t>
      </w:r>
    </w:p>
    <w:p w14:paraId="2758FC1D" w14:textId="77777777" w:rsidR="00CC212B" w:rsidRDefault="00CC212B">
      <w:pPr>
        <w:spacing w:after="120"/>
        <w:rPr>
          <w:noProof/>
          <w:szCs w:val="24"/>
        </w:rPr>
      </w:pPr>
    </w:p>
    <w:p w14:paraId="1BCC99E3" w14:textId="77777777" w:rsidR="00CC212B" w:rsidRDefault="009635FF">
      <w:pPr>
        <w:pStyle w:val="Nagwek2"/>
        <w:spacing w:after="120"/>
        <w:rPr>
          <w:noProof/>
          <w:szCs w:val="24"/>
        </w:rPr>
      </w:pPr>
      <w:bookmarkStart w:id="18" w:name="_Toc34754992"/>
      <w:r>
        <w:rPr>
          <w:noProof/>
        </w:rPr>
        <w:t>Rozwiązanie problemu wywozu odpadów z UE</w:t>
      </w:r>
      <w:bookmarkEnd w:id="18"/>
    </w:p>
    <w:p w14:paraId="13385988" w14:textId="77777777" w:rsidR="00CC212B" w:rsidRDefault="009635FF">
      <w:pPr>
        <w:spacing w:after="120"/>
        <w:rPr>
          <w:noProof/>
          <w:szCs w:val="24"/>
        </w:rPr>
      </w:pPr>
      <w:r>
        <w:rPr>
          <w:noProof/>
        </w:rPr>
        <w:t>Na światowym rynku odpadów zachodzą znaczne zmiany. W poprzednim dziesięcioleciu do państw spoza UE wywieziono miliony ton odpadów z Europy, przy czym często nie uwzględniono w wystarczającym stopniu ich</w:t>
      </w:r>
      <w:r>
        <w:rPr>
          <w:noProof/>
        </w:rPr>
        <w:t xml:space="preserve"> właściwego przetworzenia. W wielu przypadkach wywóz odpadów powoduje zarówno negatywne skutki dla środowiska i zdrowia w krajach przeznaczenia, jak i utratę zasobów i możliwości ekonomicznych dla branży recyklingu w UE. Ostatnie ograniczenia przywozowe wp</w:t>
      </w:r>
      <w:r>
        <w:rPr>
          <w:noProof/>
        </w:rPr>
        <w:t xml:space="preserve">rowadzone przez niektóre państwa trzecie ujawniły nadmierne uzależnienie UE od przetwarzania odpadów za granicą, ale zmobilizowały również branżę recyklingu do zwiększenia zdolności produkcyjnych i podniesienia wartości odpadów w UE. </w:t>
      </w:r>
    </w:p>
    <w:p w14:paraId="73CF757E" w14:textId="77777777" w:rsidR="00CC212B" w:rsidRDefault="009635FF">
      <w:pPr>
        <w:spacing w:after="120"/>
        <w:rPr>
          <w:noProof/>
          <w:szCs w:val="24"/>
        </w:rPr>
      </w:pPr>
      <w:r>
        <w:rPr>
          <w:noProof/>
        </w:rPr>
        <w:t xml:space="preserve">W świetle tych zmian </w:t>
      </w:r>
      <w:r>
        <w:rPr>
          <w:noProof/>
        </w:rPr>
        <w:t xml:space="preserve">oraz biorąc pod uwagę, że nielegalne przemieszczanie odpadów nadal stanowi powód do niepokoju, Komisja podejmie działania celem </w:t>
      </w:r>
      <w:r>
        <w:rPr>
          <w:b/>
          <w:noProof/>
        </w:rPr>
        <w:t>zapewnienia, by UE nie eksportowała do państw trzecich swoich problemów związanych z odpadami</w:t>
      </w:r>
      <w:r>
        <w:rPr>
          <w:noProof/>
        </w:rPr>
        <w:t>. Działania w zakresie projektowani</w:t>
      </w:r>
      <w:r>
        <w:rPr>
          <w:noProof/>
        </w:rPr>
        <w:t xml:space="preserve">a produktów, jakości i bezpieczeństwa materiałów wtórnych i rozwoju ich rynków przyczynią się do tego, że oznaczenie „poddano recyklingowi w UE” będzie stanowić wzorzec odniesienia dla jakościowych materiałów wtórnych. </w:t>
      </w:r>
    </w:p>
    <w:p w14:paraId="78DB60BA" w14:textId="77777777" w:rsidR="00CC212B" w:rsidRDefault="009635FF">
      <w:pPr>
        <w:spacing w:after="120"/>
        <w:rPr>
          <w:noProof/>
          <w:szCs w:val="24"/>
        </w:rPr>
      </w:pPr>
      <w:r>
        <w:rPr>
          <w:noProof/>
        </w:rPr>
        <w:t xml:space="preserve">Aby skuteczniej wprowadzić ułatwienia w przygotowaniu do ponownego użycia i recyklingu odpadów w UE, przeprowadzony zostanie dogłębny przegląd </w:t>
      </w:r>
      <w:r>
        <w:rPr>
          <w:b/>
          <w:noProof/>
        </w:rPr>
        <w:t>przepisów UE dotyczących przemieszczania odpadów</w:t>
      </w:r>
      <w:r>
        <w:rPr>
          <w:rStyle w:val="Odwoanieprzypisudolnego"/>
          <w:b/>
          <w:noProof/>
        </w:rPr>
        <w:footnoteReference w:id="41"/>
      </w:r>
      <w:r>
        <w:rPr>
          <w:noProof/>
        </w:rPr>
        <w:t xml:space="preserve">. Celem przeglądu będzie również </w:t>
      </w:r>
      <w:r>
        <w:rPr>
          <w:b/>
          <w:noProof/>
        </w:rPr>
        <w:t>ograniczenie wywozu odpadów, k</w:t>
      </w:r>
      <w:r>
        <w:rPr>
          <w:b/>
          <w:noProof/>
        </w:rPr>
        <w:t>tóre wywierają szkodliwy wpływ na środowisko i zdrowie w państwach trzecich</w:t>
      </w:r>
      <w:r>
        <w:rPr>
          <w:noProof/>
        </w:rPr>
        <w:t xml:space="preserve"> </w:t>
      </w:r>
      <w:r>
        <w:rPr>
          <w:b/>
          <w:noProof/>
        </w:rPr>
        <w:t xml:space="preserve">lub które mogą zostać przetworzone na terytorium UE </w:t>
      </w:r>
      <w:r>
        <w:rPr>
          <w:noProof/>
        </w:rPr>
        <w:t>poprzez skupienie się na państwach przeznaczenia, problematycznych strumieniach odpadów i rodzajach budzących obawy operacji zwi</w:t>
      </w:r>
      <w:r>
        <w:rPr>
          <w:noProof/>
        </w:rPr>
        <w:t xml:space="preserve">ązanych z odpadami, a także egzekwowanie przepisów w celu przeciwdziałania nielegalnemu przemieszczaniu odpadów. Komisja będzie również wspierać działania na szczeblu wielostronnym, regionalnym i dwustronnym w celu </w:t>
      </w:r>
      <w:r>
        <w:rPr>
          <w:b/>
          <w:noProof/>
        </w:rPr>
        <w:t>zwalczania przestępstw przeciwko środowis</w:t>
      </w:r>
      <w:r>
        <w:rPr>
          <w:b/>
          <w:noProof/>
        </w:rPr>
        <w:t>ku, zwłaszcza w obszarach nielegalnego wywozu i nielegalnego handlu</w:t>
      </w:r>
      <w:r>
        <w:rPr>
          <w:noProof/>
        </w:rPr>
        <w:t xml:space="preserve">, wzmocnienia </w:t>
      </w:r>
      <w:r>
        <w:rPr>
          <w:b/>
          <w:noProof/>
        </w:rPr>
        <w:t>kontroli przemieszczania odpadów</w:t>
      </w:r>
      <w:r>
        <w:rPr>
          <w:noProof/>
        </w:rPr>
        <w:t xml:space="preserve"> oraz poprawy zrównoważonego gospodarowania odpadami w tych krajach.</w:t>
      </w:r>
    </w:p>
    <w:p w14:paraId="131AA673" w14:textId="77777777" w:rsidR="00CC212B" w:rsidRDefault="00CC212B">
      <w:pPr>
        <w:spacing w:after="120"/>
        <w:rPr>
          <w:noProof/>
          <w:szCs w:val="24"/>
        </w:rPr>
      </w:pPr>
    </w:p>
    <w:p w14:paraId="00704C65" w14:textId="77777777" w:rsidR="00CC212B" w:rsidRDefault="009635FF">
      <w:pPr>
        <w:pStyle w:val="Nagwek1"/>
        <w:spacing w:before="0" w:after="120"/>
        <w:rPr>
          <w:caps/>
          <w:smallCaps w:val="0"/>
          <w:noProof/>
          <w:szCs w:val="24"/>
        </w:rPr>
      </w:pPr>
      <w:bookmarkStart w:id="19" w:name="_Toc34754993"/>
      <w:r>
        <w:rPr>
          <w:caps/>
          <w:smallCaps w:val="0"/>
          <w:noProof/>
        </w:rPr>
        <w:lastRenderedPageBreak/>
        <w:t>Dostosowanie obiegu zamkniętego do potrzeb ludzi, regionów i miast</w:t>
      </w:r>
      <w:bookmarkEnd w:id="19"/>
      <w:r>
        <w:rPr>
          <w:caps/>
          <w:smallCaps w:val="0"/>
          <w:noProof/>
        </w:rPr>
        <w:t xml:space="preserve"> </w:t>
      </w:r>
    </w:p>
    <w:p w14:paraId="6F2F5E29" w14:textId="77777777" w:rsidR="00CC212B" w:rsidRDefault="009635FF">
      <w:pPr>
        <w:spacing w:after="120"/>
        <w:rPr>
          <w:noProof/>
          <w:szCs w:val="24"/>
        </w:rPr>
      </w:pPr>
      <w:r>
        <w:rPr>
          <w:noProof/>
        </w:rPr>
        <w:t xml:space="preserve">W </w:t>
      </w:r>
      <w:r>
        <w:rPr>
          <w:noProof/>
        </w:rPr>
        <w:t>latach 2012–2018 liczba miejsc pracy związanych z gospodarką o obiegu zamkniętym w UE wzrosła o 5 %, osiągając poziom około 4 mln</w:t>
      </w:r>
      <w:r>
        <w:rPr>
          <w:rStyle w:val="Odwoanieprzypisudolnego"/>
          <w:noProof/>
        </w:rPr>
        <w:footnoteReference w:id="42"/>
      </w:r>
      <w:r>
        <w:rPr>
          <w:noProof/>
        </w:rPr>
        <w:t>. Można oczekiwać, że obieg zamknięty będzie miał pozytywny wpływ netto na tworzenie miejsc pracy, pod warunkiem że pracownic</w:t>
      </w:r>
      <w:r>
        <w:rPr>
          <w:noProof/>
        </w:rPr>
        <w:t xml:space="preserve">y zdobędą umiejętności wymagane w procesie zielonej transformacji. Potencjał </w:t>
      </w:r>
      <w:r>
        <w:rPr>
          <w:b/>
          <w:noProof/>
        </w:rPr>
        <w:t>gospodarki społecznej</w:t>
      </w:r>
      <w:r>
        <w:rPr>
          <w:noProof/>
        </w:rPr>
        <w:t>, która jest pionierem w tworzeniu miejsc pracy związanych z gospodarką o obiegu zamkniętym, będzie dodatkowo stymulowany dzięki wzajemnym korzyściom płynącym</w:t>
      </w:r>
      <w:r>
        <w:rPr>
          <w:noProof/>
        </w:rPr>
        <w:t xml:space="preserve"> ze wspierania zielonej transformacji i zwiększania włączenia społecznego, zwłaszcza w ramach planu działania na rzecz wdrożenia </w:t>
      </w:r>
      <w:r>
        <w:rPr>
          <w:b/>
          <w:noProof/>
        </w:rPr>
        <w:t>Europejskiego filaru praw socjalnych</w:t>
      </w:r>
      <w:r>
        <w:rPr>
          <w:rStyle w:val="Odwoanieprzypisudolnego"/>
          <w:b/>
          <w:noProof/>
        </w:rPr>
        <w:footnoteReference w:id="43"/>
      </w:r>
      <w:r>
        <w:rPr>
          <w:noProof/>
        </w:rPr>
        <w:t xml:space="preserve">. </w:t>
      </w:r>
    </w:p>
    <w:p w14:paraId="073C2FD4" w14:textId="77777777" w:rsidR="00CC212B" w:rsidRDefault="009635FF">
      <w:pPr>
        <w:spacing w:after="120"/>
        <w:rPr>
          <w:noProof/>
          <w:szCs w:val="24"/>
        </w:rPr>
      </w:pPr>
      <w:r>
        <w:rPr>
          <w:noProof/>
        </w:rPr>
        <w:t>Komisja dopilnuje, aby jej instrumenty wspierające umiejętności i tworzenie miejsc pra</w:t>
      </w:r>
      <w:r>
        <w:rPr>
          <w:noProof/>
        </w:rPr>
        <w:t xml:space="preserve">cy przyczyniły się również do przyspieszenia przejścia na gospodarkę o obiegu zamkniętym, m.in. w kontekście aktualizacji </w:t>
      </w:r>
      <w:r>
        <w:rPr>
          <w:b/>
          <w:noProof/>
        </w:rPr>
        <w:t>programu na rzecz umiejętności</w:t>
      </w:r>
      <w:r>
        <w:rPr>
          <w:noProof/>
        </w:rPr>
        <w:t xml:space="preserve">, uruchomienia </w:t>
      </w:r>
      <w:r>
        <w:rPr>
          <w:b/>
          <w:noProof/>
        </w:rPr>
        <w:t>paktu na rzecz umiejętności</w:t>
      </w:r>
      <w:r>
        <w:rPr>
          <w:noProof/>
        </w:rPr>
        <w:t xml:space="preserve"> z udziałem dużych wielostronnych partnerstw oraz planu działa</w:t>
      </w:r>
      <w:r>
        <w:rPr>
          <w:noProof/>
        </w:rPr>
        <w:t xml:space="preserve">nia na rzecz gospodarki społecznej. W ramach </w:t>
      </w:r>
      <w:r>
        <w:rPr>
          <w:b/>
          <w:noProof/>
        </w:rPr>
        <w:t>Europejskiego Funduszu Społecznego Plus</w:t>
      </w:r>
      <w:r>
        <w:rPr>
          <w:noProof/>
        </w:rPr>
        <w:t xml:space="preserve"> wspierane będą dalsze inwestycje w systemy kształcenia i szkolenia, uczenie się przez całe życie oraz innowacje społeczne.</w:t>
      </w:r>
    </w:p>
    <w:p w14:paraId="2B038A72" w14:textId="77777777" w:rsidR="00CC212B" w:rsidRDefault="009635FF">
      <w:pPr>
        <w:spacing w:after="120"/>
        <w:rPr>
          <w:noProof/>
          <w:szCs w:val="24"/>
        </w:rPr>
      </w:pPr>
      <w:r>
        <w:rPr>
          <w:noProof/>
        </w:rPr>
        <w:t>Komisja wykorzysta również potencjał unijnych in</w:t>
      </w:r>
      <w:r>
        <w:rPr>
          <w:noProof/>
        </w:rPr>
        <w:t xml:space="preserve">strumentów finansowych i funduszy w celu wsparcia niezbędnych inwestycji na szczeblu regionalnym i zapewnienia, aby wszystkie regiony odniosły korzyści z transformacji. Oprócz podnoszenia świadomości, współpracy i budowania zdolności, fundusze </w:t>
      </w:r>
      <w:r>
        <w:rPr>
          <w:b/>
          <w:noProof/>
        </w:rPr>
        <w:t>polityki spó</w:t>
      </w:r>
      <w:r>
        <w:rPr>
          <w:b/>
          <w:noProof/>
        </w:rPr>
        <w:t>jności</w:t>
      </w:r>
      <w:r>
        <w:rPr>
          <w:noProof/>
        </w:rPr>
        <w:t xml:space="preserve"> pomogą regionom w realizacji strategii dotyczących gospodarki o obiegu zamkniętym i wzmocnieniu ich struktury przemysłowej oraz łańcuchów wartości. Rozwiązania w zakresie gospodarki o obiegu zamkniętym będą dostosowane do </w:t>
      </w:r>
      <w:r>
        <w:rPr>
          <w:b/>
          <w:noProof/>
        </w:rPr>
        <w:t>regionów najbardziej oddalo</w:t>
      </w:r>
      <w:r>
        <w:rPr>
          <w:b/>
          <w:noProof/>
        </w:rPr>
        <w:t>nych i wysp</w:t>
      </w:r>
      <w:r>
        <w:rPr>
          <w:noProof/>
        </w:rPr>
        <w:t xml:space="preserve">, ze względu na ich zależność od przywozu zasobów, wysokie wytwarzanie odpadów napędzane przez turystykę oraz wywóz odpadów. </w:t>
      </w:r>
      <w:r>
        <w:rPr>
          <w:b/>
          <w:noProof/>
        </w:rPr>
        <w:t>Mechanizm sprawiedliwej transformacji</w:t>
      </w:r>
      <w:r>
        <w:rPr>
          <w:rStyle w:val="Odwoanieprzypisudolnego"/>
          <w:b/>
          <w:noProof/>
        </w:rPr>
        <w:footnoteReference w:id="44"/>
      </w:r>
      <w:r>
        <w:rPr>
          <w:noProof/>
        </w:rPr>
        <w:t xml:space="preserve"> zaproponowany w ramach planu inwestycyjnego na rzecz zrównoważonej Europy i Inve</w:t>
      </w:r>
      <w:r>
        <w:rPr>
          <w:noProof/>
        </w:rPr>
        <w:t xml:space="preserve">stEU będzie mógł wspierać projekty koncentrujące się na gospodarce o obiegu zamkniętym. </w:t>
      </w:r>
    </w:p>
    <w:p w14:paraId="41E2F442" w14:textId="77777777" w:rsidR="00CC212B" w:rsidRDefault="009635FF">
      <w:pPr>
        <w:spacing w:after="120"/>
        <w:rPr>
          <w:noProof/>
          <w:szCs w:val="24"/>
        </w:rPr>
      </w:pPr>
      <w:r>
        <w:rPr>
          <w:noProof/>
        </w:rPr>
        <w:t xml:space="preserve">Proponowana </w:t>
      </w:r>
      <w:r>
        <w:rPr>
          <w:b/>
          <w:noProof/>
        </w:rPr>
        <w:t>Europejska inicjatywa miejska</w:t>
      </w:r>
      <w:r>
        <w:rPr>
          <w:noProof/>
        </w:rPr>
        <w:t xml:space="preserve">, </w:t>
      </w:r>
      <w:r>
        <w:rPr>
          <w:b/>
          <w:noProof/>
        </w:rPr>
        <w:t xml:space="preserve">inicjatywa „Intelligent Cities Challenge” </w:t>
      </w:r>
      <w:r>
        <w:rPr>
          <w:noProof/>
        </w:rPr>
        <w:t>[„Wyzwanie dla inteligentnych miast”]</w:t>
      </w:r>
      <w:r>
        <w:rPr>
          <w:b/>
          <w:noProof/>
        </w:rPr>
        <w:t xml:space="preserve"> </w:t>
      </w:r>
      <w:r>
        <w:rPr>
          <w:noProof/>
        </w:rPr>
        <w:t xml:space="preserve">oraz </w:t>
      </w:r>
      <w:r>
        <w:rPr>
          <w:b/>
          <w:noProof/>
        </w:rPr>
        <w:t>inicjatywa na rzecz miast i regionów o </w:t>
      </w:r>
      <w:r>
        <w:rPr>
          <w:b/>
          <w:noProof/>
        </w:rPr>
        <w:t>obiegu zamkniętym</w:t>
      </w:r>
      <w:r>
        <w:rPr>
          <w:noProof/>
        </w:rPr>
        <w:t xml:space="preserve"> zapewnią niezbędną pomoc dla miast. Jednym z obszarów priorytetowych w ramach </w:t>
      </w:r>
      <w:r>
        <w:rPr>
          <w:b/>
          <w:noProof/>
        </w:rPr>
        <w:t xml:space="preserve">„Green City Accord” </w:t>
      </w:r>
      <w:r>
        <w:rPr>
          <w:noProof/>
        </w:rPr>
        <w:t>[„Porozumienie w sprawie zielonego miasta”] będzie gospodarka o obiegu zamkniętym.</w:t>
      </w:r>
    </w:p>
    <w:p w14:paraId="3AC14E56" w14:textId="77777777" w:rsidR="00CC212B" w:rsidRDefault="009635FF">
      <w:pPr>
        <w:spacing w:after="120"/>
        <w:rPr>
          <w:noProof/>
          <w:szCs w:val="24"/>
        </w:rPr>
      </w:pPr>
      <w:r>
        <w:rPr>
          <w:b/>
          <w:noProof/>
        </w:rPr>
        <w:t>Europejska platforma zainteresowanych stron gospodarki o </w:t>
      </w:r>
      <w:r>
        <w:rPr>
          <w:b/>
          <w:noProof/>
        </w:rPr>
        <w:t>obiegu zamkniętym</w:t>
      </w:r>
      <w:r>
        <w:rPr>
          <w:noProof/>
        </w:rPr>
        <w:t xml:space="preserve"> nadal będzie miejscem wymiany informacji dla zainteresowanych stron.</w:t>
      </w:r>
    </w:p>
    <w:p w14:paraId="24E70239" w14:textId="77777777" w:rsidR="00CC212B" w:rsidRDefault="00CC212B">
      <w:pPr>
        <w:pStyle w:val="Akapitzlist"/>
        <w:spacing w:after="120" w:line="240" w:lineRule="auto"/>
        <w:contextualSpacing w:val="0"/>
        <w:rPr>
          <w:rFonts w:ascii="Times New Roman" w:hAnsi="Times New Roman" w:cs="Times New Roman"/>
          <w:noProof/>
          <w:sz w:val="24"/>
          <w:szCs w:val="24"/>
        </w:rPr>
      </w:pPr>
    </w:p>
    <w:p w14:paraId="4D4D1B66" w14:textId="77777777" w:rsidR="00CC212B" w:rsidRDefault="009635FF">
      <w:pPr>
        <w:pStyle w:val="Nagwek1"/>
        <w:spacing w:before="0" w:after="120"/>
        <w:rPr>
          <w:noProof/>
          <w:szCs w:val="24"/>
        </w:rPr>
      </w:pPr>
      <w:bookmarkStart w:id="20" w:name="_Toc34754994"/>
      <w:r>
        <w:rPr>
          <w:noProof/>
        </w:rPr>
        <w:t>DZIAŁANIA PRZEKROJOWE</w:t>
      </w:r>
      <w:bookmarkEnd w:id="20"/>
    </w:p>
    <w:p w14:paraId="2220F7F7" w14:textId="77777777" w:rsidR="00CC212B" w:rsidRDefault="009635FF">
      <w:pPr>
        <w:pStyle w:val="Nagwek2"/>
        <w:spacing w:after="120"/>
        <w:rPr>
          <w:noProof/>
          <w:szCs w:val="24"/>
        </w:rPr>
      </w:pPr>
      <w:bookmarkStart w:id="21" w:name="_Toc34754995"/>
      <w:r>
        <w:rPr>
          <w:noProof/>
        </w:rPr>
        <w:t>Obieg zamknięty jako warunek wstępny neutralności klimatycznej</w:t>
      </w:r>
      <w:bookmarkEnd w:id="21"/>
    </w:p>
    <w:p w14:paraId="65D58563" w14:textId="77777777" w:rsidR="00CC212B" w:rsidRDefault="009635FF">
      <w:pPr>
        <w:spacing w:after="120"/>
        <w:rPr>
          <w:noProof/>
          <w:szCs w:val="24"/>
        </w:rPr>
      </w:pPr>
      <w:r>
        <w:rPr>
          <w:noProof/>
        </w:rPr>
        <w:t xml:space="preserve">Aby osiągnąć neutralność klimatyczną, konieczne będzie zwiększenie synergii między </w:t>
      </w:r>
      <w:r>
        <w:rPr>
          <w:noProof/>
        </w:rPr>
        <w:t xml:space="preserve">obiegiem zamkniętym a redukcją emisji gazów cieplarnianych. Komisja zamierza: </w:t>
      </w:r>
    </w:p>
    <w:p w14:paraId="4B6B0BD1" w14:textId="77777777" w:rsidR="00CC212B" w:rsidRDefault="009635FF">
      <w:pPr>
        <w:pStyle w:val="Akapitzlist"/>
        <w:numPr>
          <w:ilvl w:val="0"/>
          <w:numId w:val="32"/>
        </w:numPr>
        <w:spacing w:after="120" w:line="240" w:lineRule="auto"/>
        <w:contextualSpacing w:val="0"/>
        <w:rPr>
          <w:rFonts w:ascii="Times New Roman" w:hAnsi="Times New Roman" w:cs="Times New Roman"/>
          <w:noProof/>
          <w:sz w:val="24"/>
          <w:szCs w:val="24"/>
        </w:rPr>
      </w:pPr>
      <w:r>
        <w:rPr>
          <w:rFonts w:ascii="Times New Roman" w:hAnsi="Times New Roman"/>
          <w:noProof/>
        </w:rPr>
        <w:lastRenderedPageBreak/>
        <w:t xml:space="preserve">przeanalizować, w jaki sposób można w sposób systematyczny mierzyć </w:t>
      </w:r>
      <w:r>
        <w:rPr>
          <w:rFonts w:ascii="Times New Roman" w:hAnsi="Times New Roman"/>
          <w:b/>
          <w:noProof/>
        </w:rPr>
        <w:t>wpływ obiegu zamkniętego na łagodzenie zmiany klimatu i przystosowywanie się do niej</w:t>
      </w:r>
      <w:r>
        <w:rPr>
          <w:rFonts w:ascii="Times New Roman" w:hAnsi="Times New Roman"/>
          <w:noProof/>
        </w:rPr>
        <w:t xml:space="preserve">; </w:t>
      </w:r>
    </w:p>
    <w:p w14:paraId="64B13D7F" w14:textId="77777777" w:rsidR="00CC212B" w:rsidRDefault="009635FF">
      <w:pPr>
        <w:pStyle w:val="Akapitzlist"/>
        <w:numPr>
          <w:ilvl w:val="0"/>
          <w:numId w:val="32"/>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udoskonalić </w:t>
      </w:r>
      <w:r>
        <w:rPr>
          <w:rFonts w:ascii="Times New Roman" w:hAnsi="Times New Roman"/>
          <w:b/>
          <w:noProof/>
        </w:rPr>
        <w:t>narzędzia m</w:t>
      </w:r>
      <w:r>
        <w:rPr>
          <w:rFonts w:ascii="Times New Roman" w:hAnsi="Times New Roman"/>
          <w:b/>
          <w:noProof/>
        </w:rPr>
        <w:t>odelowania, aby uwzględnić korzyści płynące z gospodarki o obiegu zamkniętym w zakresie redukcji emisji gazów cieplarnianych</w:t>
      </w:r>
      <w:r>
        <w:rPr>
          <w:rFonts w:ascii="Times New Roman" w:hAnsi="Times New Roman"/>
          <w:noProof/>
        </w:rPr>
        <w:t xml:space="preserve"> na szczeblu unijnym i krajowym;</w:t>
      </w:r>
    </w:p>
    <w:p w14:paraId="7E91128A" w14:textId="77777777" w:rsidR="00CC212B" w:rsidRDefault="009635FF">
      <w:pPr>
        <w:pStyle w:val="Akapitzlist"/>
        <w:numPr>
          <w:ilvl w:val="0"/>
          <w:numId w:val="32"/>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działać na rzecz zwiększenia </w:t>
      </w:r>
      <w:r>
        <w:rPr>
          <w:rFonts w:ascii="Times New Roman" w:hAnsi="Times New Roman"/>
          <w:b/>
          <w:noProof/>
        </w:rPr>
        <w:t>roli obiegu zamkniętego w przyszłych przeglądach krajowych planów w dz</w:t>
      </w:r>
      <w:r>
        <w:rPr>
          <w:rFonts w:ascii="Times New Roman" w:hAnsi="Times New Roman"/>
          <w:b/>
          <w:noProof/>
        </w:rPr>
        <w:t>iedzinie energii i klimatu</w:t>
      </w:r>
      <w:r>
        <w:rPr>
          <w:rFonts w:ascii="Times New Roman" w:hAnsi="Times New Roman"/>
          <w:noProof/>
        </w:rPr>
        <w:t xml:space="preserve"> oraz, w stosownych przypadkach, w innych politykach klimatycznych.</w:t>
      </w:r>
    </w:p>
    <w:p w14:paraId="1E813D6F" w14:textId="77777777" w:rsidR="00CC212B" w:rsidRDefault="009635FF">
      <w:pPr>
        <w:spacing w:after="120"/>
        <w:rPr>
          <w:noProof/>
          <w:szCs w:val="24"/>
        </w:rPr>
      </w:pPr>
      <w:r>
        <w:rPr>
          <w:noProof/>
        </w:rPr>
        <w:t>Oprócz ograniczenia emisji gazów cieplarnianych, osiągnięcie neutralności klimatycznej będzie wymagało usuwania dwutlenku węgla z atmosfery, wykorzystywania go w </w:t>
      </w:r>
      <w:r>
        <w:rPr>
          <w:noProof/>
        </w:rPr>
        <w:t xml:space="preserve">naszej gospodarce bez uwalniania oraz składowania go przez dłuższe okresy. Usuwanie dwutlenku węgla może opierać się na zasobach przyrody, w tym na odbudowie ekosystemów, ochronie lasów, zalesianiu, zrównoważonej gospodarce leśnej i sekwestracji dwutlenku </w:t>
      </w:r>
      <w:r>
        <w:rPr>
          <w:noProof/>
        </w:rPr>
        <w:t>węgla w rolnictwie, lub na gospodarce o bardziej zamkniętym obiegu, na przykład poprzez długoterminowe składowanie w budownictwie drewnianym, ponowne wykorzystanie i składowanie dwutlenku węgla w produktach, np. poprzez mineralizację w materiałach budowlan</w:t>
      </w:r>
      <w:r>
        <w:rPr>
          <w:noProof/>
        </w:rPr>
        <w:t xml:space="preserve">ych. </w:t>
      </w:r>
    </w:p>
    <w:p w14:paraId="5F1E8431" w14:textId="77777777" w:rsidR="00CC212B" w:rsidRDefault="009635FF">
      <w:pPr>
        <w:spacing w:after="120"/>
        <w:rPr>
          <w:noProof/>
          <w:color w:val="1F497D"/>
          <w:szCs w:val="24"/>
        </w:rPr>
      </w:pPr>
      <w:r>
        <w:rPr>
          <w:noProof/>
        </w:rPr>
        <w:t xml:space="preserve">Aby </w:t>
      </w:r>
      <w:r>
        <w:rPr>
          <w:b/>
          <w:noProof/>
        </w:rPr>
        <w:t>wprowadzić zachęty do powszechniejszego usuwania dwutlenku węgla i zwiększenia jego zamkniętego obiegu</w:t>
      </w:r>
      <w:r>
        <w:rPr>
          <w:noProof/>
        </w:rPr>
        <w:t xml:space="preserve"> przy pełnym poszanowaniu celów w zakresie różnorodności biologicznej, Komisja zbada możliwość stworzenia </w:t>
      </w:r>
      <w:r>
        <w:rPr>
          <w:b/>
          <w:noProof/>
        </w:rPr>
        <w:t>ram regulacyjnych dotyczących certyfikacji usuwania dwutlenku węgla</w:t>
      </w:r>
      <w:r>
        <w:rPr>
          <w:noProof/>
        </w:rPr>
        <w:t xml:space="preserve"> w oparciu o solidne i przejrzyste rozliczanie emisji dwutlenku węgla w celu monito</w:t>
      </w:r>
      <w:r>
        <w:rPr>
          <w:noProof/>
        </w:rPr>
        <w:t xml:space="preserve">rowania i weryfikacji autentyczności usuwania dwutlenku węgla. </w:t>
      </w:r>
    </w:p>
    <w:p w14:paraId="30C246D6" w14:textId="77777777" w:rsidR="00CC212B" w:rsidRDefault="00CC212B">
      <w:pPr>
        <w:pStyle w:val="Akapitzlist"/>
        <w:spacing w:after="120" w:line="240" w:lineRule="auto"/>
        <w:contextualSpacing w:val="0"/>
        <w:rPr>
          <w:rFonts w:ascii="Times New Roman" w:hAnsi="Times New Roman" w:cs="Times New Roman"/>
          <w:noProof/>
          <w:color w:val="1F497D"/>
          <w:sz w:val="24"/>
          <w:szCs w:val="24"/>
        </w:rPr>
      </w:pPr>
    </w:p>
    <w:p w14:paraId="28243CF6" w14:textId="77777777" w:rsidR="00CC212B" w:rsidRDefault="009635FF">
      <w:pPr>
        <w:pStyle w:val="Nagwek2"/>
        <w:spacing w:after="120"/>
        <w:rPr>
          <w:noProof/>
          <w:szCs w:val="24"/>
        </w:rPr>
      </w:pPr>
      <w:bookmarkStart w:id="22" w:name="_Toc34754996"/>
      <w:r>
        <w:rPr>
          <w:noProof/>
        </w:rPr>
        <w:t>Zapewnienie odpowiedniej opłacalności</w:t>
      </w:r>
      <w:bookmarkEnd w:id="22"/>
    </w:p>
    <w:p w14:paraId="11436C35" w14:textId="77777777" w:rsidR="00CC212B" w:rsidRDefault="009635FF">
      <w:pPr>
        <w:spacing w:after="120"/>
        <w:rPr>
          <w:noProof/>
          <w:szCs w:val="24"/>
        </w:rPr>
      </w:pPr>
      <w:r>
        <w:rPr>
          <w:noProof/>
        </w:rPr>
        <w:t>Przyspieszenie procesu przechodzenia na zieloną gospodarkę wymaga podjęcia rozważnych, lecz zdecydowanych środków w celu ukierunkowania finansowania na b</w:t>
      </w:r>
      <w:r>
        <w:rPr>
          <w:noProof/>
        </w:rPr>
        <w:t xml:space="preserve">ardziej zrównoważone modele produkcji i konsumpcji. Komisja podjęła już szereg inicjatyw w tym zakresie, takich jak </w:t>
      </w:r>
      <w:r>
        <w:rPr>
          <w:b/>
          <w:noProof/>
        </w:rPr>
        <w:t>włączenie celu dotyczącego gospodarki o obiegu zamkniętym do rozporządzenia w sprawie systematyki UE</w:t>
      </w:r>
      <w:r>
        <w:rPr>
          <w:rStyle w:val="Odwoanieprzypisudolnego"/>
          <w:b/>
          <w:noProof/>
        </w:rPr>
        <w:footnoteReference w:id="45"/>
      </w:r>
      <w:r>
        <w:rPr>
          <w:noProof/>
        </w:rPr>
        <w:t xml:space="preserve"> oraz przeprowadzenie prac przygotowaw</w:t>
      </w:r>
      <w:r>
        <w:rPr>
          <w:noProof/>
        </w:rPr>
        <w:t xml:space="preserve">czych w zakresie </w:t>
      </w:r>
      <w:r>
        <w:rPr>
          <w:b/>
          <w:noProof/>
        </w:rPr>
        <w:t>kryteriów oznakowania ekologicznego UE dla produktów finansowych</w:t>
      </w:r>
      <w:r>
        <w:rPr>
          <w:noProof/>
        </w:rPr>
        <w:t xml:space="preserve">. W ramach </w:t>
      </w:r>
      <w:r>
        <w:rPr>
          <w:b/>
          <w:noProof/>
        </w:rPr>
        <w:t>Platformy wsparcia finansowego dla gospodarki o obiegu zamkniętym</w:t>
      </w:r>
      <w:r>
        <w:rPr>
          <w:noProof/>
        </w:rPr>
        <w:t xml:space="preserve"> promotorom projektów nadal zapewniane będzie wskazówki w zakresie zachęt związanych z gospodarką o</w:t>
      </w:r>
      <w:r>
        <w:rPr>
          <w:noProof/>
        </w:rPr>
        <w:t> obiegu zamkniętym, budowania zdolności i zarządzania ryzykiem finansowym. Instrumenty finansowe UE, takie jak gwarancje dla MŚP na podstawie obowiązujących ram prawnych oraz, od 2021 r., programu InvestEU, uruchamiają prywatne finansowanie na rzecz gospod</w:t>
      </w:r>
      <w:r>
        <w:rPr>
          <w:noProof/>
        </w:rPr>
        <w:t xml:space="preserve">arki o obiegu zamkniętym. Komisja zaproponowała również nowe </w:t>
      </w:r>
      <w:r>
        <w:rPr>
          <w:b/>
          <w:noProof/>
        </w:rPr>
        <w:t>zasoby własne w budżecie UE oparte na ilości niepoddanych recyklingowi odpadów opakowaniowych z tworzyw sztucznych.</w:t>
      </w:r>
      <w:r>
        <w:rPr>
          <w:noProof/>
        </w:rPr>
        <w:t xml:space="preserve"> Ponadto Komisja zamierza: </w:t>
      </w:r>
    </w:p>
    <w:p w14:paraId="629AE1A1" w14:textId="77777777" w:rsidR="00CC212B" w:rsidRDefault="009635FF">
      <w:pPr>
        <w:pStyle w:val="Akapitzlist"/>
        <w:numPr>
          <w:ilvl w:val="0"/>
          <w:numId w:val="28"/>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zwiększyć zakres ujawniania danych środowiskowych przez przedsiębiorstwa w ramach zbliżającego się </w:t>
      </w:r>
      <w:r>
        <w:rPr>
          <w:rFonts w:ascii="Times New Roman" w:hAnsi="Times New Roman"/>
          <w:b/>
          <w:noProof/>
        </w:rPr>
        <w:t>przeglądu dyrektywy w sprawie sprawozdawczości niefinansowej</w:t>
      </w:r>
      <w:r>
        <w:rPr>
          <w:rFonts w:ascii="Times New Roman" w:hAnsi="Times New Roman"/>
          <w:noProof/>
        </w:rPr>
        <w:t xml:space="preserve">; </w:t>
      </w:r>
    </w:p>
    <w:p w14:paraId="6ACEB60D" w14:textId="77777777" w:rsidR="00CC212B" w:rsidRDefault="009635FF">
      <w:pPr>
        <w:pStyle w:val="Akapitzlist"/>
        <w:numPr>
          <w:ilvl w:val="0"/>
          <w:numId w:val="28"/>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lastRenderedPageBreak/>
        <w:t xml:space="preserve">wspierać </w:t>
      </w:r>
      <w:r>
        <w:rPr>
          <w:rFonts w:ascii="Times New Roman" w:hAnsi="Times New Roman"/>
          <w:b/>
          <w:noProof/>
        </w:rPr>
        <w:t>inicjatywy prowadzone przez przedsiębiorstwa mające na celu opracowanie zasad rachunk</w:t>
      </w:r>
      <w:r>
        <w:rPr>
          <w:rFonts w:ascii="Times New Roman" w:hAnsi="Times New Roman"/>
          <w:b/>
          <w:noProof/>
        </w:rPr>
        <w:t>owości środowiskowej</w:t>
      </w:r>
      <w:r>
        <w:rPr>
          <w:rFonts w:ascii="Times New Roman" w:hAnsi="Times New Roman"/>
          <w:noProof/>
        </w:rPr>
        <w:t>, które uzupełniają dane finansowe o dane dotyczące wyników gospodarki o obiegu zamkniętym;</w:t>
      </w:r>
    </w:p>
    <w:p w14:paraId="172B0564" w14:textId="77777777" w:rsidR="00CC212B" w:rsidRDefault="009635FF">
      <w:pPr>
        <w:pStyle w:val="Akapitzlist"/>
        <w:numPr>
          <w:ilvl w:val="0"/>
          <w:numId w:val="28"/>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 xml:space="preserve">wspierać </w:t>
      </w:r>
      <w:r>
        <w:rPr>
          <w:rFonts w:ascii="Times New Roman" w:hAnsi="Times New Roman"/>
          <w:b/>
          <w:noProof/>
        </w:rPr>
        <w:t>włączenie kryteriów zrównoważonego rozwoju do strategii biznesowych</w:t>
      </w:r>
      <w:r>
        <w:rPr>
          <w:rFonts w:ascii="Times New Roman" w:hAnsi="Times New Roman"/>
          <w:noProof/>
        </w:rPr>
        <w:t xml:space="preserve"> poprzez udoskonalenie ram ładu korporacyjnego; </w:t>
      </w:r>
    </w:p>
    <w:p w14:paraId="687A79C2" w14:textId="77777777" w:rsidR="00CC212B" w:rsidRDefault="009635FF">
      <w:pPr>
        <w:pStyle w:val="Akapitzlist"/>
        <w:numPr>
          <w:ilvl w:val="0"/>
          <w:numId w:val="28"/>
        </w:numPr>
        <w:spacing w:after="120" w:line="240" w:lineRule="auto"/>
        <w:contextualSpacing w:val="0"/>
        <w:rPr>
          <w:rFonts w:ascii="Times New Roman" w:hAnsi="Times New Roman" w:cs="Times New Roman"/>
          <w:noProof/>
          <w:sz w:val="24"/>
          <w:szCs w:val="24"/>
        </w:rPr>
      </w:pPr>
      <w:r>
        <w:rPr>
          <w:rFonts w:ascii="Times New Roman" w:hAnsi="Times New Roman"/>
          <w:noProof/>
        </w:rPr>
        <w:t>uwzględniać cele zw</w:t>
      </w:r>
      <w:r>
        <w:rPr>
          <w:rFonts w:ascii="Times New Roman" w:hAnsi="Times New Roman"/>
          <w:noProof/>
        </w:rPr>
        <w:t xml:space="preserve">iązane z gospodarką o obiegu zamkniętym w ramach </w:t>
      </w:r>
      <w:r>
        <w:rPr>
          <w:rFonts w:ascii="Times New Roman" w:hAnsi="Times New Roman"/>
          <w:b/>
          <w:noProof/>
        </w:rPr>
        <w:t>zmiany ukierunkowania europejskiego semestru</w:t>
      </w:r>
      <w:r>
        <w:rPr>
          <w:rFonts w:ascii="Times New Roman" w:hAnsi="Times New Roman"/>
          <w:noProof/>
        </w:rPr>
        <w:t xml:space="preserve"> oraz w kontekście zbliżającego się przeglądu </w:t>
      </w:r>
      <w:r>
        <w:rPr>
          <w:rFonts w:ascii="Times New Roman" w:hAnsi="Times New Roman"/>
          <w:b/>
          <w:noProof/>
        </w:rPr>
        <w:t>wytycznych w sprawie pomocy państwa w dziedzinie środowiska i energii</w:t>
      </w:r>
      <w:r>
        <w:rPr>
          <w:rFonts w:ascii="Times New Roman" w:hAnsi="Times New Roman"/>
          <w:noProof/>
        </w:rPr>
        <w:t>;</w:t>
      </w:r>
    </w:p>
    <w:p w14:paraId="3D9DFCAA" w14:textId="77777777" w:rsidR="00CC212B" w:rsidRDefault="009635FF">
      <w:pPr>
        <w:pStyle w:val="Akapitzlist"/>
        <w:numPr>
          <w:ilvl w:val="0"/>
          <w:numId w:val="28"/>
        </w:numPr>
        <w:spacing w:after="120" w:line="240" w:lineRule="auto"/>
        <w:ind w:left="714" w:hanging="357"/>
        <w:contextualSpacing w:val="0"/>
        <w:rPr>
          <w:rFonts w:ascii="Times New Roman" w:hAnsi="Times New Roman" w:cs="Times New Roman"/>
          <w:noProof/>
          <w:sz w:val="24"/>
          <w:szCs w:val="24"/>
        </w:rPr>
      </w:pPr>
      <w:r>
        <w:rPr>
          <w:rFonts w:ascii="Times New Roman" w:hAnsi="Times New Roman"/>
          <w:noProof/>
        </w:rPr>
        <w:t>kontynuować zachęcanie do szerszego stosowania</w:t>
      </w:r>
      <w:r>
        <w:rPr>
          <w:rFonts w:ascii="Times New Roman" w:hAnsi="Times New Roman"/>
          <w:noProof/>
        </w:rPr>
        <w:t xml:space="preserve"> dobrze zaprojektowanych</w:t>
      </w:r>
      <w:r>
        <w:rPr>
          <w:rFonts w:ascii="Times New Roman" w:hAnsi="Times New Roman"/>
          <w:b/>
          <w:noProof/>
        </w:rPr>
        <w:t xml:space="preserve"> instrumentów gospodarczych, </w:t>
      </w:r>
      <w:r>
        <w:rPr>
          <w:rFonts w:ascii="Times New Roman" w:hAnsi="Times New Roman"/>
          <w:noProof/>
        </w:rPr>
        <w:t>takich jak</w:t>
      </w:r>
      <w:r>
        <w:rPr>
          <w:rFonts w:ascii="Times New Roman" w:hAnsi="Times New Roman"/>
          <w:b/>
          <w:noProof/>
        </w:rPr>
        <w:t xml:space="preserve"> opodatkowanie środowiskowe, w tym podatki od składowania odpadów i spalania </w:t>
      </w:r>
      <w:r>
        <w:rPr>
          <w:rFonts w:ascii="Times New Roman" w:hAnsi="Times New Roman"/>
          <w:noProof/>
        </w:rPr>
        <w:t xml:space="preserve">oraz umożliwić państwom członkowskim stosowanie </w:t>
      </w:r>
      <w:r>
        <w:rPr>
          <w:rFonts w:ascii="Times New Roman" w:hAnsi="Times New Roman"/>
          <w:b/>
          <w:noProof/>
        </w:rPr>
        <w:t>stawek podatku od wartości dodanej (VAT)</w:t>
      </w:r>
      <w:r>
        <w:rPr>
          <w:rFonts w:ascii="Times New Roman" w:hAnsi="Times New Roman"/>
          <w:noProof/>
        </w:rPr>
        <w:t xml:space="preserve"> do wspierania działań w ram</w:t>
      </w:r>
      <w:r>
        <w:rPr>
          <w:rFonts w:ascii="Times New Roman" w:hAnsi="Times New Roman"/>
          <w:noProof/>
        </w:rPr>
        <w:t>ach gospodarki o obiegu zamkniętym skierowanych do konsumentów końcowych, w szczególności usług naprawczych</w:t>
      </w:r>
      <w:r>
        <w:rPr>
          <w:rStyle w:val="Odwoanieprzypisudolnego"/>
          <w:rFonts w:ascii="Times New Roman" w:hAnsi="Times New Roman" w:cs="Times New Roman"/>
          <w:noProof/>
        </w:rPr>
        <w:footnoteReference w:id="46"/>
      </w:r>
      <w:r>
        <w:rPr>
          <w:rFonts w:ascii="Times New Roman" w:hAnsi="Times New Roman"/>
          <w:noProof/>
        </w:rPr>
        <w:t>.</w:t>
      </w:r>
    </w:p>
    <w:p w14:paraId="70F2E2E4" w14:textId="77777777" w:rsidR="00CC212B" w:rsidRDefault="00CC212B">
      <w:pPr>
        <w:pStyle w:val="Akapitzlist"/>
        <w:spacing w:after="120" w:line="240" w:lineRule="auto"/>
        <w:ind w:left="714"/>
        <w:contextualSpacing w:val="0"/>
        <w:rPr>
          <w:rFonts w:ascii="Times New Roman" w:hAnsi="Times New Roman" w:cs="Times New Roman"/>
          <w:noProof/>
          <w:sz w:val="24"/>
          <w:szCs w:val="24"/>
        </w:rPr>
      </w:pPr>
    </w:p>
    <w:p w14:paraId="30F73C91" w14:textId="77777777" w:rsidR="00CC212B" w:rsidRDefault="009635FF">
      <w:pPr>
        <w:pStyle w:val="Nagwek2"/>
        <w:spacing w:after="120"/>
        <w:rPr>
          <w:noProof/>
          <w:szCs w:val="24"/>
        </w:rPr>
      </w:pPr>
      <w:bookmarkStart w:id="23" w:name="_Toc34754997"/>
      <w:r>
        <w:rPr>
          <w:noProof/>
        </w:rPr>
        <w:t>Wspieranie procesu przejścia poprzez badania, innowacje i transformację cyfrową</w:t>
      </w:r>
      <w:bookmarkEnd w:id="23"/>
    </w:p>
    <w:p w14:paraId="17DB4458" w14:textId="77777777" w:rsidR="00CC212B" w:rsidRDefault="009635FF">
      <w:pPr>
        <w:spacing w:after="120"/>
        <w:rPr>
          <w:noProof/>
          <w:szCs w:val="24"/>
        </w:rPr>
      </w:pPr>
      <w:r>
        <w:rPr>
          <w:noProof/>
        </w:rPr>
        <w:t xml:space="preserve">Przedsiębiorstwa europejskie są liderami w dziedzinie innowacji </w:t>
      </w:r>
      <w:r>
        <w:rPr>
          <w:noProof/>
        </w:rPr>
        <w:t>związanych z gospodarką o obiegu zamkniętym.</w:t>
      </w:r>
      <w:r>
        <w:rPr>
          <w:b/>
          <w:noProof/>
        </w:rPr>
        <w:t xml:space="preserve"> Europejski Fundusz Rozwoju Regionalnego</w:t>
      </w:r>
      <w:r>
        <w:rPr>
          <w:noProof/>
        </w:rPr>
        <w:t xml:space="preserve">, poprzez inteligentną specjalizację, oraz </w:t>
      </w:r>
      <w:r>
        <w:rPr>
          <w:b/>
          <w:noProof/>
        </w:rPr>
        <w:t>programy LIFE</w:t>
      </w:r>
      <w:r>
        <w:rPr>
          <w:noProof/>
        </w:rPr>
        <w:t xml:space="preserve"> i </w:t>
      </w:r>
      <w:r>
        <w:rPr>
          <w:b/>
          <w:noProof/>
        </w:rPr>
        <w:t>„Horyzont Europa”,</w:t>
      </w:r>
      <w:r>
        <w:rPr>
          <w:noProof/>
        </w:rPr>
        <w:t xml:space="preserve"> będzie uzupełnieniem dla prywatnego finansowania innowacji i będzie wspierał cały cykl innowacji w celu wprowadzenia rozwiązań na rynek. „Horyzont Europa” pomoże w opracowywaniu wskaźników i danych, nowych materiałów i produktów, zastępowaniu i eliminowan</w:t>
      </w:r>
      <w:r>
        <w:rPr>
          <w:noProof/>
        </w:rPr>
        <w:t>iu substancji niebezpiecznych z zastosowaniem podejścia „safe by design”, tworzeniu modeli biznesowych o obiegu zamkniętym oraz nowych technologii produkcji i recyklingu, w tym zbadaniu potencjału recyklingu chemicznego, z uwzględnieniem roli narzędzi cyfr</w:t>
      </w:r>
      <w:r>
        <w:rPr>
          <w:noProof/>
        </w:rPr>
        <w:t xml:space="preserve">owych w osiąganiu celów związanych z gospodarką o obiegu zamkniętym. </w:t>
      </w:r>
      <w:r>
        <w:rPr>
          <w:b/>
          <w:noProof/>
        </w:rPr>
        <w:t>Działanie „Maria Skłodowska-Curie”</w:t>
      </w:r>
      <w:r>
        <w:rPr>
          <w:noProof/>
        </w:rPr>
        <w:t xml:space="preserve"> może dodatkowo wspierać rozwój umiejętności, szkolenia i mobilność naukowców w tej dziedzinie.</w:t>
      </w:r>
    </w:p>
    <w:p w14:paraId="51D9AA40" w14:textId="77777777" w:rsidR="00CC212B" w:rsidRDefault="009635FF">
      <w:pPr>
        <w:spacing w:after="120"/>
        <w:rPr>
          <w:noProof/>
          <w:szCs w:val="24"/>
        </w:rPr>
      </w:pPr>
      <w:r>
        <w:rPr>
          <w:noProof/>
        </w:rPr>
        <w:t>Technologie cyfrowe pomogą śledzić drogę produktów, kompo</w:t>
      </w:r>
      <w:r>
        <w:rPr>
          <w:noProof/>
        </w:rPr>
        <w:t>nentów i materiałów oraz zapewnić bezpieczny dostęp do uzyskanych w ten sposób danych.</w:t>
      </w:r>
      <w:r>
        <w:rPr>
          <w:noProof/>
          <w:color w:val="1F497D"/>
        </w:rPr>
        <w:t xml:space="preserve"> </w:t>
      </w:r>
      <w:r>
        <w:rPr>
          <w:b/>
          <w:bCs/>
          <w:noProof/>
        </w:rPr>
        <w:t>Europejska przestrzeń danych na potrzeby inteligentnych aplikacji dla obiegu zamkniętego</w:t>
      </w:r>
      <w:r>
        <w:rPr>
          <w:noProof/>
        </w:rPr>
        <w:t>, o której mowa w sekcji 2, zapewni architekturę i system zarządzania na potrzeby</w:t>
      </w:r>
      <w:r>
        <w:rPr>
          <w:noProof/>
        </w:rPr>
        <w:t xml:space="preserve"> aplikacji i usług takich jak paszporty produktów, mapowanie zasobów i informacje dla konsumentów.</w:t>
      </w:r>
    </w:p>
    <w:p w14:paraId="266541A1" w14:textId="77777777" w:rsidR="00CC212B" w:rsidRDefault="009635FF">
      <w:pPr>
        <w:spacing w:after="120"/>
        <w:rPr>
          <w:noProof/>
          <w:szCs w:val="24"/>
        </w:rPr>
      </w:pPr>
      <w:r>
        <w:rPr>
          <w:b/>
          <w:noProof/>
        </w:rPr>
        <w:t>Europejski Instytut Innowacji i Technologii</w:t>
      </w:r>
      <w:r>
        <w:rPr>
          <w:noProof/>
        </w:rPr>
        <w:t xml:space="preserve"> będzie koordynował innowacyjne inicjatywy dotyczące gospodarki o obiegu zamkniętym we współpracy z uczelniami wyż</w:t>
      </w:r>
      <w:r>
        <w:rPr>
          <w:noProof/>
        </w:rPr>
        <w:t xml:space="preserve">szymi, organizacjami badawczymi, przemysłem i MŚP w ramach </w:t>
      </w:r>
      <w:r>
        <w:rPr>
          <w:b/>
          <w:noProof/>
        </w:rPr>
        <w:t>wspólnot wiedzy i innowacji</w:t>
      </w:r>
      <w:r>
        <w:rPr>
          <w:noProof/>
        </w:rPr>
        <w:t xml:space="preserve">. </w:t>
      </w:r>
    </w:p>
    <w:p w14:paraId="159371F1" w14:textId="77777777" w:rsidR="00CC212B" w:rsidRDefault="009635FF">
      <w:pPr>
        <w:pStyle w:val="Text2"/>
        <w:spacing w:after="120"/>
        <w:ind w:left="0"/>
        <w:rPr>
          <w:noProof/>
          <w:szCs w:val="24"/>
        </w:rPr>
      </w:pPr>
      <w:r>
        <w:rPr>
          <w:b/>
          <w:noProof/>
        </w:rPr>
        <w:t>System prawny w zakresie własności intelektualnej</w:t>
      </w:r>
      <w:r>
        <w:rPr>
          <w:noProof/>
        </w:rPr>
        <w:t xml:space="preserve"> musi zostać dostosowany do epoki cyfrowej i transformacji ekologicznej oraz musi wspierać konkurencyjność przedsiębio</w:t>
      </w:r>
      <w:r>
        <w:rPr>
          <w:noProof/>
        </w:rPr>
        <w:t xml:space="preserve">rstw UE. Komisja zaproponuje </w:t>
      </w:r>
      <w:r>
        <w:rPr>
          <w:b/>
          <w:noProof/>
        </w:rPr>
        <w:t>strategię w zakresie własności intelektualnej</w:t>
      </w:r>
      <w:r>
        <w:rPr>
          <w:noProof/>
        </w:rPr>
        <w:t xml:space="preserve"> w celu zapewnienia, aby własność intelektualna pozostała głównym czynnikiem umożliwiającym rozwój gospodarki o obiegu zamkniętym oraz powstawanie nowych modeli biznesowych.</w:t>
      </w:r>
    </w:p>
    <w:p w14:paraId="5486E3B8" w14:textId="77777777" w:rsidR="00CC212B" w:rsidRDefault="00CC212B">
      <w:pPr>
        <w:spacing w:after="120"/>
        <w:rPr>
          <w:noProof/>
          <w:szCs w:val="24"/>
        </w:rPr>
      </w:pPr>
    </w:p>
    <w:p w14:paraId="55DAFA63" w14:textId="77777777" w:rsidR="00CC212B" w:rsidRDefault="009635FF">
      <w:pPr>
        <w:pStyle w:val="Nagwek1"/>
        <w:spacing w:before="0" w:after="120"/>
        <w:rPr>
          <w:noProof/>
          <w:szCs w:val="24"/>
        </w:rPr>
      </w:pPr>
      <w:bookmarkStart w:id="24" w:name="_Toc34754998"/>
      <w:r>
        <w:rPr>
          <w:noProof/>
        </w:rPr>
        <w:t>POZYCJA</w:t>
      </w:r>
      <w:r>
        <w:rPr>
          <w:noProof/>
        </w:rPr>
        <w:t xml:space="preserve"> LIDERA W DZIAŁANIACH NA POZIOMIE ŚWIATOWYM</w:t>
      </w:r>
      <w:bookmarkEnd w:id="24"/>
    </w:p>
    <w:p w14:paraId="4CC47B0F" w14:textId="77777777" w:rsidR="00CC212B" w:rsidRDefault="009635FF">
      <w:pPr>
        <w:spacing w:after="120"/>
        <w:rPr>
          <w:noProof/>
          <w:szCs w:val="24"/>
        </w:rPr>
      </w:pPr>
      <w:r>
        <w:rPr>
          <w:noProof/>
        </w:rPr>
        <w:t>Unia Europejska może odnieść sukces tylko wówczas, gdy jej wysiłki będą również bodźcem do globalnego przejścia na sprawiedliwą, neutralną dla klimatu i zasobooszczędną gospodarkę o obiegu zamkniętym. Rośnie potr</w:t>
      </w:r>
      <w:r>
        <w:rPr>
          <w:noProof/>
        </w:rPr>
        <w:t>zeba dyskusji na temat zdefiniowania „bezpiecznej przestrzeni operacyjnej”, w ramach której wykorzystanie różnych zasobów naturalnych nie przekroczy pewnych lokalnych, regionalnych lub globalnych progów, a oddziaływanie na środowisko nie wykroczy poza ogra</w:t>
      </w:r>
      <w:r>
        <w:rPr>
          <w:noProof/>
        </w:rPr>
        <w:t xml:space="preserve">niczenia planety. </w:t>
      </w:r>
    </w:p>
    <w:p w14:paraId="28B1D926" w14:textId="77777777" w:rsidR="00CC212B" w:rsidRDefault="009635FF">
      <w:pPr>
        <w:spacing w:after="120"/>
        <w:rPr>
          <w:noProof/>
          <w:szCs w:val="24"/>
        </w:rPr>
      </w:pPr>
      <w:r>
        <w:rPr>
          <w:noProof/>
        </w:rPr>
        <w:t>Dla państw z perspektywą wstąpienia do UE, naszych najbliższych południowych i wschodnich sąsiadów, gospodarek wschodzących i głównych partnerów na całym świecie nowe zrównoważone modele stworzą nowe możliwości biznesowe i możliwości zat</w:t>
      </w:r>
      <w:r>
        <w:rPr>
          <w:noProof/>
        </w:rPr>
        <w:t>rudnienia, a jednocześnie pozwolą zacieśnić więzi z europejskimi podmiotami gospodarczymi</w:t>
      </w:r>
      <w:r>
        <w:rPr>
          <w:rStyle w:val="Odwoanieprzypisudolnego"/>
          <w:noProof/>
        </w:rPr>
        <w:footnoteReference w:id="47"/>
      </w:r>
      <w:r>
        <w:rPr>
          <w:noProof/>
        </w:rPr>
        <w:t xml:space="preserve">. </w:t>
      </w:r>
    </w:p>
    <w:p w14:paraId="49E45375" w14:textId="77777777" w:rsidR="00CC212B" w:rsidRDefault="009635FF">
      <w:pPr>
        <w:spacing w:after="120"/>
        <w:rPr>
          <w:noProof/>
          <w:szCs w:val="24"/>
        </w:rPr>
      </w:pPr>
      <w:r>
        <w:rPr>
          <w:noProof/>
        </w:rPr>
        <w:t>Aby wesprzeć ogólnoświatowe przejście na gospodarkę o obiegu zamkniętym, Komisja zamierza:</w:t>
      </w:r>
    </w:p>
    <w:p w14:paraId="57628260"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w oparciu o europejską strategię na rzecz tworzyw sztucznych przewodzić</w:t>
      </w:r>
      <w:r>
        <w:rPr>
          <w:rFonts w:ascii="Times New Roman" w:hAnsi="Times New Roman"/>
          <w:noProof/>
        </w:rPr>
        <w:t xml:space="preserve"> staraniom na szczeblu międzynarodowym mającym na celu osiągnięcie </w:t>
      </w:r>
      <w:r>
        <w:rPr>
          <w:rFonts w:ascii="Times New Roman" w:hAnsi="Times New Roman"/>
          <w:b/>
          <w:noProof/>
        </w:rPr>
        <w:t>ogólnoświatowego porozumienia w sprawie tworzyw sztucznych</w:t>
      </w:r>
      <w:r>
        <w:rPr>
          <w:rFonts w:ascii="Times New Roman" w:hAnsi="Times New Roman"/>
          <w:noProof/>
        </w:rPr>
        <w:t xml:space="preserve"> oraz propagować przyjęcie podejścia UE do tworzyw sztucznych w ramach gospodarki o obiegu zamkniętym;</w:t>
      </w:r>
    </w:p>
    <w:p w14:paraId="793072AA"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zaproponować światowy sojusz</w:t>
      </w:r>
      <w:r>
        <w:rPr>
          <w:rFonts w:ascii="Times New Roman" w:hAnsi="Times New Roman"/>
          <w:noProof/>
        </w:rPr>
        <w:t xml:space="preserve"> na rzecz gospodarki o obiegu zamkniętym w celu określenia braków w zakresie wiedzy i zarządzania spowalniających rozwój światowej gospodarki o obiegu zamkniętym oraz podjęcia inicjatyw partnerskich, w tym z dużymi gospodarkami;</w:t>
      </w:r>
    </w:p>
    <w:p w14:paraId="52ABE323"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zbadać możliwości </w:t>
      </w:r>
      <w:r>
        <w:rPr>
          <w:rFonts w:ascii="Times New Roman" w:hAnsi="Times New Roman"/>
          <w:noProof/>
        </w:rPr>
        <w:t>zdefiniowania „</w:t>
      </w:r>
      <w:r>
        <w:rPr>
          <w:rFonts w:ascii="Times New Roman" w:hAnsi="Times New Roman"/>
          <w:b/>
          <w:bCs/>
          <w:noProof/>
        </w:rPr>
        <w:t>bezpiecznej przestrzeni operacyjnej</w:t>
      </w:r>
      <w:r>
        <w:rPr>
          <w:rFonts w:ascii="Times New Roman" w:hAnsi="Times New Roman"/>
          <w:noProof/>
        </w:rPr>
        <w:t>” dla wykorzystania zasobów naturalnych i rozważyć rozpoczęcie dyskusji na temat międzynarodowego porozumienia w sprawie gospodarowania zasobami naturalnymi;</w:t>
      </w:r>
    </w:p>
    <w:p w14:paraId="27358777"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zbudować silniejsze </w:t>
      </w:r>
      <w:r>
        <w:rPr>
          <w:rFonts w:ascii="Times New Roman" w:hAnsi="Times New Roman"/>
          <w:b/>
          <w:noProof/>
        </w:rPr>
        <w:t>partnerstwo z Afryką</w:t>
      </w:r>
      <w:r>
        <w:rPr>
          <w:rFonts w:ascii="Times New Roman" w:hAnsi="Times New Roman"/>
          <w:noProof/>
        </w:rPr>
        <w:t xml:space="preserve"> w celu </w:t>
      </w:r>
      <w:r>
        <w:rPr>
          <w:rFonts w:ascii="Times New Roman" w:hAnsi="Times New Roman"/>
          <w:noProof/>
        </w:rPr>
        <w:t xml:space="preserve">maksymalizacji korzyści wynikających z zielonej transformacji i gospodarki o obiegu zamkniętym; </w:t>
      </w:r>
    </w:p>
    <w:p w14:paraId="4B9A9A39"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zadbać o to, by </w:t>
      </w:r>
      <w:r>
        <w:rPr>
          <w:rFonts w:ascii="Times New Roman" w:hAnsi="Times New Roman"/>
          <w:b/>
          <w:noProof/>
        </w:rPr>
        <w:t>umowy o wolnym handlu</w:t>
      </w:r>
      <w:r>
        <w:rPr>
          <w:rFonts w:ascii="Times New Roman" w:hAnsi="Times New Roman"/>
          <w:noProof/>
        </w:rPr>
        <w:t xml:space="preserve"> odzwierciedlały zwiększone cele gospodarki o obiegu zamkniętym;</w:t>
      </w:r>
    </w:p>
    <w:p w14:paraId="051B6D2E"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kontynuować wspieranie gospodarki o obiegu zamkniętym w r</w:t>
      </w:r>
      <w:r>
        <w:rPr>
          <w:rFonts w:ascii="Times New Roman" w:hAnsi="Times New Roman"/>
          <w:noProof/>
        </w:rPr>
        <w:t xml:space="preserve">amach </w:t>
      </w:r>
      <w:r>
        <w:rPr>
          <w:rFonts w:ascii="Times New Roman" w:hAnsi="Times New Roman"/>
          <w:b/>
          <w:noProof/>
        </w:rPr>
        <w:t>procesu przystąpienia Bałkanów Zachodnich</w:t>
      </w:r>
      <w:r>
        <w:rPr>
          <w:rFonts w:ascii="Times New Roman" w:hAnsi="Times New Roman"/>
          <w:noProof/>
        </w:rPr>
        <w:t xml:space="preserve"> oraz w kontekście </w:t>
      </w:r>
      <w:r>
        <w:rPr>
          <w:rFonts w:ascii="Times New Roman" w:hAnsi="Times New Roman"/>
          <w:b/>
          <w:noProof/>
        </w:rPr>
        <w:t>dwustronnych, regionalnych i wielostronnych dialogów politycznych, forów</w:t>
      </w:r>
      <w:r>
        <w:rPr>
          <w:rFonts w:ascii="Times New Roman" w:hAnsi="Times New Roman"/>
          <w:noProof/>
        </w:rPr>
        <w:t xml:space="preserve"> </w:t>
      </w:r>
      <w:r>
        <w:rPr>
          <w:rFonts w:ascii="Times New Roman" w:hAnsi="Times New Roman"/>
          <w:b/>
          <w:bCs/>
          <w:noProof/>
        </w:rPr>
        <w:t>i</w:t>
      </w:r>
      <w:r>
        <w:rPr>
          <w:rFonts w:ascii="Times New Roman" w:hAnsi="Times New Roman"/>
          <w:noProof/>
        </w:rPr>
        <w:t> </w:t>
      </w:r>
      <w:r>
        <w:rPr>
          <w:rFonts w:ascii="Times New Roman" w:hAnsi="Times New Roman"/>
          <w:b/>
          <w:noProof/>
        </w:rPr>
        <w:t>umów środowiskowych</w:t>
      </w:r>
      <w:r>
        <w:rPr>
          <w:rFonts w:ascii="Times New Roman" w:hAnsi="Times New Roman"/>
          <w:noProof/>
        </w:rPr>
        <w:t>, jak również programów pomocy przedakcesyjnej i programów sąsiedztwa, rozwoju i współpracy międ</w:t>
      </w:r>
      <w:r>
        <w:rPr>
          <w:rFonts w:ascii="Times New Roman" w:hAnsi="Times New Roman"/>
          <w:noProof/>
        </w:rPr>
        <w:t xml:space="preserve">zynarodowej, w tym międzynarodowej platformy ds. zrównoważonego finansowania; </w:t>
      </w:r>
    </w:p>
    <w:p w14:paraId="0838237B" w14:textId="77777777" w:rsidR="00CC212B" w:rsidRDefault="009635FF">
      <w:pPr>
        <w:pStyle w:val="Akapitzlist"/>
        <w:numPr>
          <w:ilvl w:val="0"/>
          <w:numId w:val="31"/>
        </w:numPr>
        <w:spacing w:after="120" w:line="240" w:lineRule="auto"/>
        <w:contextualSpacing w:val="0"/>
        <w:rPr>
          <w:rFonts w:ascii="Times New Roman" w:hAnsi="Times New Roman" w:cs="Times New Roman"/>
          <w:noProof/>
          <w:sz w:val="24"/>
          <w:szCs w:val="24"/>
        </w:rPr>
      </w:pPr>
      <w:r>
        <w:rPr>
          <w:rFonts w:ascii="Times New Roman" w:hAnsi="Times New Roman"/>
          <w:noProof/>
        </w:rPr>
        <w:t xml:space="preserve">zintensyfikować </w:t>
      </w:r>
      <w:r>
        <w:rPr>
          <w:rFonts w:ascii="Times New Roman" w:hAnsi="Times New Roman"/>
          <w:b/>
          <w:noProof/>
        </w:rPr>
        <w:t>działania informacyjne</w:t>
      </w:r>
      <w:r>
        <w:rPr>
          <w:rFonts w:ascii="Times New Roman" w:hAnsi="Times New Roman"/>
          <w:noProof/>
        </w:rPr>
        <w:t>, w tym za pośrednictwem dyplomacji w zakresie zielonego ładu i misji dotyczących gospodarki o obiegu zamkniętym, oraz współpracować z pańs</w:t>
      </w:r>
      <w:r>
        <w:rPr>
          <w:rFonts w:ascii="Times New Roman" w:hAnsi="Times New Roman"/>
          <w:noProof/>
        </w:rPr>
        <w:t xml:space="preserve">twami członkowskimi UE w celu wzmocnienia koordynacji i wspólnych wysiłków na rzecz globalnej gospodarki o obiegu zamkniętym. </w:t>
      </w:r>
    </w:p>
    <w:p w14:paraId="6CB5C7C6" w14:textId="77777777" w:rsidR="00CC212B" w:rsidRDefault="00CC212B">
      <w:pPr>
        <w:pStyle w:val="Akapitzlist"/>
        <w:spacing w:after="120" w:line="240" w:lineRule="auto"/>
        <w:contextualSpacing w:val="0"/>
        <w:rPr>
          <w:rFonts w:ascii="Times New Roman" w:hAnsi="Times New Roman" w:cs="Times New Roman"/>
          <w:noProof/>
          <w:sz w:val="24"/>
          <w:szCs w:val="24"/>
        </w:rPr>
      </w:pPr>
    </w:p>
    <w:p w14:paraId="14BDE993" w14:textId="77777777" w:rsidR="00CC212B" w:rsidRDefault="009635FF">
      <w:pPr>
        <w:pStyle w:val="Nagwek1"/>
        <w:spacing w:before="0" w:after="120"/>
        <w:rPr>
          <w:noProof/>
          <w:szCs w:val="24"/>
        </w:rPr>
      </w:pPr>
      <w:bookmarkStart w:id="25" w:name="_Toc34754999"/>
      <w:r>
        <w:rPr>
          <w:noProof/>
        </w:rPr>
        <w:lastRenderedPageBreak/>
        <w:t>MONITOROWANIE POSTĘPÓW</w:t>
      </w:r>
      <w:bookmarkEnd w:id="25"/>
      <w:r>
        <w:rPr>
          <w:noProof/>
        </w:rPr>
        <w:t xml:space="preserve"> </w:t>
      </w:r>
    </w:p>
    <w:p w14:paraId="54B65C95" w14:textId="77777777" w:rsidR="00CC212B" w:rsidRDefault="009635FF">
      <w:pPr>
        <w:spacing w:after="120"/>
        <w:rPr>
          <w:noProof/>
          <w:szCs w:val="24"/>
        </w:rPr>
      </w:pPr>
      <w:r>
        <w:rPr>
          <w:noProof/>
        </w:rPr>
        <w:t>Zgodnie z Europejskim Zielonym Ładem oraz roczną strategią zrównoważonego wzrostu gospodarczego na 2020 </w:t>
      </w:r>
      <w:r>
        <w:rPr>
          <w:noProof/>
        </w:rPr>
        <w:t>r.</w:t>
      </w:r>
      <w:r>
        <w:rPr>
          <w:rStyle w:val="Odwoanieprzypisudolnego"/>
          <w:noProof/>
        </w:rPr>
        <w:footnoteReference w:id="48"/>
      </w:r>
      <w:r>
        <w:rPr>
          <w:noProof/>
        </w:rPr>
        <w:t xml:space="preserve"> Komisja </w:t>
      </w:r>
      <w:r>
        <w:rPr>
          <w:b/>
          <w:noProof/>
        </w:rPr>
        <w:t>zwiększy monitorowanie krajowych planów oraz środków mających na celu przyspieszenie przejścia na gospodarkę o obiegu zamkniętym w ramach zmiany ukierunkowania europejskiego semestru</w:t>
      </w:r>
      <w:r>
        <w:rPr>
          <w:noProof/>
        </w:rPr>
        <w:t xml:space="preserve">, aby w większym stopniu uwzględniało ono wymiar </w:t>
      </w:r>
      <w:r>
        <w:rPr>
          <w:noProof/>
        </w:rPr>
        <w:t>zrównoważonego rozwoju.</w:t>
      </w:r>
    </w:p>
    <w:p w14:paraId="730A9219" w14:textId="77777777" w:rsidR="00CC212B" w:rsidRDefault="009635FF">
      <w:pPr>
        <w:spacing w:after="120"/>
        <w:rPr>
          <w:noProof/>
          <w:szCs w:val="24"/>
        </w:rPr>
      </w:pPr>
      <w:r>
        <w:rPr>
          <w:noProof/>
        </w:rPr>
        <w:t xml:space="preserve">Komisja zaktualizuje również </w:t>
      </w:r>
      <w:r>
        <w:rPr>
          <w:b/>
          <w:noProof/>
        </w:rPr>
        <w:t>ramy monitorowania gospodarki o obiegu zamkniętym</w:t>
      </w:r>
      <w:r>
        <w:rPr>
          <w:rStyle w:val="Odwoanieprzypisudolnego"/>
          <w:noProof/>
        </w:rPr>
        <w:footnoteReference w:id="49"/>
      </w:r>
      <w:r>
        <w:rPr>
          <w:noProof/>
        </w:rPr>
        <w:t>. Opierając się w jak największym stopniu na europejskich danych statystycznych, nowe wskaźniki będą uwzględniały obszary docelowe z niniejszego planu d</w:t>
      </w:r>
      <w:r>
        <w:rPr>
          <w:noProof/>
        </w:rPr>
        <w:t>ziałania oraz wzajemne powiązania między obiegiem zamkniętym, neutralnością klimatyczną i dążeniem do osiągnięcia zerowego poziomu emisji zanieczyszczeń. Jednocześnie projekty realizowane w ramach programu „Horyzont Europa” i dane z programu Copernicus prz</w:t>
      </w:r>
      <w:r>
        <w:rPr>
          <w:noProof/>
        </w:rPr>
        <w:t>yczynią się do poprawy wskaźników obiegu zamkniętego na różnych szczeblach, które nie mają jeszcze odzwierciedlenia w oficjalnych danych statystycznych.</w:t>
      </w:r>
    </w:p>
    <w:p w14:paraId="7793BE57" w14:textId="77777777" w:rsidR="00CC212B" w:rsidRDefault="009635FF">
      <w:pPr>
        <w:spacing w:after="120"/>
        <w:rPr>
          <w:noProof/>
          <w:szCs w:val="24"/>
        </w:rPr>
      </w:pPr>
      <w:r>
        <w:rPr>
          <w:noProof/>
        </w:rPr>
        <w:t xml:space="preserve">Rozwijane będą również </w:t>
      </w:r>
      <w:r>
        <w:rPr>
          <w:b/>
          <w:noProof/>
        </w:rPr>
        <w:t>wskaźniki dotyczące wykorzystania zasobów, w tym śladu konsumpcyjnego i śladu ma</w:t>
      </w:r>
      <w:r>
        <w:rPr>
          <w:b/>
          <w:noProof/>
        </w:rPr>
        <w:t>teriałowego</w:t>
      </w:r>
      <w:r>
        <w:rPr>
          <w:noProof/>
        </w:rPr>
        <w:t>, w celu uwzględnienia zużycia materiałów i wpływu na środowisko związanych z naszymi modelami produkcji i konsumpcji; będą one powiązane z monitorowaniem i oceną postępów w zakresie oddzielenia wzrostu gospodarczego od wykorzystania zasobów i j</w:t>
      </w:r>
      <w:r>
        <w:rPr>
          <w:noProof/>
        </w:rPr>
        <w:t xml:space="preserve">ego skutków w UE i poza nią. </w:t>
      </w:r>
    </w:p>
    <w:p w14:paraId="79FA1A25" w14:textId="77777777" w:rsidR="00CC212B" w:rsidRDefault="00CC212B">
      <w:pPr>
        <w:spacing w:after="120"/>
        <w:rPr>
          <w:noProof/>
        </w:rPr>
      </w:pPr>
    </w:p>
    <w:p w14:paraId="0AC9F81A" w14:textId="77777777" w:rsidR="00CC212B" w:rsidRDefault="009635FF">
      <w:pPr>
        <w:pStyle w:val="Nagwek1"/>
        <w:spacing w:before="0" w:after="120"/>
        <w:rPr>
          <w:caps/>
          <w:smallCaps w:val="0"/>
          <w:noProof/>
          <w:szCs w:val="24"/>
        </w:rPr>
      </w:pPr>
      <w:bookmarkStart w:id="26" w:name="_Toc34755000"/>
      <w:r>
        <w:rPr>
          <w:caps/>
          <w:smallCaps w:val="0"/>
          <w:noProof/>
        </w:rPr>
        <w:t>Podsumowanie</w:t>
      </w:r>
      <w:bookmarkEnd w:id="26"/>
      <w:r>
        <w:rPr>
          <w:caps/>
          <w:smallCaps w:val="0"/>
          <w:noProof/>
        </w:rPr>
        <w:t xml:space="preserve"> </w:t>
      </w:r>
    </w:p>
    <w:p w14:paraId="013FBE43" w14:textId="77777777" w:rsidR="00CC212B" w:rsidRDefault="009635FF">
      <w:pPr>
        <w:spacing w:after="120"/>
        <w:rPr>
          <w:noProof/>
          <w:szCs w:val="24"/>
        </w:rPr>
      </w:pPr>
      <w:r>
        <w:rPr>
          <w:noProof/>
        </w:rPr>
        <w:t>Przejście na gospodarkę o obiegu zamkniętym będzie miało charakter systemowy, dogłębny i transformacyjny zarówno w UE, jak i poza jej granicami. Niekiedy będzie powodowało zakłócenia, więc musi być sprawiedliwe.</w:t>
      </w:r>
      <w:r>
        <w:rPr>
          <w:noProof/>
        </w:rPr>
        <w:t xml:space="preserve"> Będzie wymagało dostosowania i współpracy wszystkich zainteresowanych stron na wszystkich szczeblach – unijnym, krajowym, regionalnym i lokalnym oraz międzynarodowym. </w:t>
      </w:r>
    </w:p>
    <w:p w14:paraId="0572C864" w14:textId="77777777" w:rsidR="00CC212B" w:rsidRDefault="009635FF">
      <w:pPr>
        <w:spacing w:after="120"/>
        <w:rPr>
          <w:noProof/>
          <w:szCs w:val="24"/>
        </w:rPr>
      </w:pPr>
      <w:r>
        <w:rPr>
          <w:noProof/>
        </w:rPr>
        <w:t>W związku z tym Komisja zwraca się do instytucji i organów UE o zatwierdzenie niniejsze</w:t>
      </w:r>
      <w:r>
        <w:rPr>
          <w:noProof/>
        </w:rPr>
        <w:t>go planu działania i o aktywne przyczynianie się do jego realizacji, a także zachęca państwa członkowskie do przyjęcia lub zaktualizowania krajowych strategii, planów i środków w zakresie gospodarki o obiegu zamkniętym z uwzględnieniem określonego w nim po</w:t>
      </w:r>
      <w:r>
        <w:rPr>
          <w:noProof/>
        </w:rPr>
        <w:t>ziomu ambicji. Komisja będzie ponadto zalecać uwzględnianie kwestii gospodarki o obiegu zamkniętym w dyskusjach na temat przyszłości Europy oraz regularne poruszanie tego tematu w ramach dialogów obywatelskich.</w:t>
      </w:r>
    </w:p>
    <w:p w14:paraId="1F7E52B6" w14:textId="77777777" w:rsidR="00CC212B" w:rsidRDefault="00CC212B">
      <w:pPr>
        <w:spacing w:after="120"/>
        <w:rPr>
          <w:noProof/>
          <w:szCs w:val="24"/>
        </w:rPr>
      </w:pPr>
    </w:p>
    <w:sectPr w:rsidR="00CC212B">
      <w:headerReference w:type="even" r:id="rId21"/>
      <w:headerReference w:type="default" r:id="rId22"/>
      <w:footerReference w:type="even" r:id="rId23"/>
      <w:footerReference w:type="default" r:id="rId24"/>
      <w:headerReference w:type="first" r:id="rId25"/>
      <w:footerReference w:type="first" r:id="rId26"/>
      <w:pgSz w:w="11906" w:h="16838"/>
      <w:pgMar w:top="1020" w:right="1701" w:bottom="1020" w:left="1587" w:header="601" w:footer="1077"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F77C74C" w14:textId="77777777" w:rsidR="009635FF" w:rsidRDefault="009635FF">
      <w:pPr>
        <w:spacing w:after="0"/>
      </w:pPr>
      <w:r>
        <w:separator/>
      </w:r>
    </w:p>
  </w:endnote>
  <w:endnote w:type="continuationSeparator" w:id="0">
    <w:p w14:paraId="48101407" w14:textId="77777777" w:rsidR="009635FF" w:rsidRDefault="009635FF">
      <w:pPr>
        <w:spacing w:after="0"/>
      </w:pPr>
      <w:r>
        <w:continuationSeparator/>
      </w:r>
    </w:p>
  </w:endnote>
  <w:endnote w:type="continuationNotice" w:id="1">
    <w:p w14:paraId="5D960FF2" w14:textId="77777777" w:rsidR="009635FF" w:rsidRDefault="009635FF">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Arial">
    <w:panose1 w:val="020B0604020202020204"/>
    <w:charset w:val="EE"/>
    <w:family w:val="swiss"/>
    <w:pitch w:val="variable"/>
    <w:sig w:usb0="E0002EFF" w:usb1="C000785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EC Square Sans Pro">
    <w:altName w:val="Segoe UI"/>
    <w:charset w:val="00"/>
    <w:family w:val="swiss"/>
    <w:pitch w:val="variable"/>
    <w:sig w:usb0="A00002BF" w:usb1="5000E0FB" w:usb2="00000000" w:usb3="00000000" w:csb0="0000019F" w:csb1="00000000"/>
  </w:font>
  <w:font w:name="Segoe UI">
    <w:panose1 w:val="020B0502040204020203"/>
    <w:charset w:val="EE"/>
    <w:family w:val="swiss"/>
    <w:pitch w:val="variable"/>
    <w:sig w:usb0="E4002EFF" w:usb1="C000E47F" w:usb2="00000009" w:usb3="00000000" w:csb0="000001FF" w:csb1="00000000"/>
  </w:font>
  <w:font w:name="Calibri">
    <w:panose1 w:val="020F0502020204030204"/>
    <w:charset w:val="EE"/>
    <w:family w:val="swiss"/>
    <w:pitch w:val="variable"/>
    <w:sig w:usb0="E4002EFF" w:usb1="C000247B" w:usb2="00000009" w:usb3="00000000" w:csb0="000001FF" w:csb1="00000000"/>
  </w:font>
  <w:font w:name="DengXian Light">
    <w:charset w:val="86"/>
    <w:family w:val="auto"/>
    <w:pitch w:val="variable"/>
    <w:sig w:usb0="A00002BF" w:usb1="38CF7CFA" w:usb2="00000016" w:usb3="00000000" w:csb0="0004000F" w:csb1="00000000"/>
  </w:font>
  <w:font w:name="Calibri Light">
    <w:panose1 w:val="020F0302020204030204"/>
    <w:charset w:val="EE"/>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81EBB5" w14:textId="77777777" w:rsidR="00CC212B" w:rsidRDefault="00CC212B">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8F54D5" w14:textId="77777777" w:rsidR="00CC212B" w:rsidRDefault="009635FF">
    <w:pPr>
      <w:pStyle w:val="FooterCoverPage"/>
      <w:rPr>
        <w:rFonts w:ascii="Arial" w:hAnsi="Arial" w:cs="Arial"/>
        <w:b/>
        <w:sz w:val="48"/>
      </w:rPr>
    </w:pPr>
    <w:r>
      <w:rPr>
        <w:rFonts w:ascii="Arial" w:hAnsi="Arial" w:cs="Arial"/>
        <w:b/>
        <w:sz w:val="48"/>
      </w:rPr>
      <w:t>PL</w:t>
    </w:r>
    <w:r>
      <w:rPr>
        <w:rFonts w:ascii="Arial" w:hAnsi="Arial" w:cs="Arial"/>
        <w:b/>
        <w:sz w:val="48"/>
      </w:rPr>
      <w:tab/>
    </w:r>
    <w:r>
      <w:rPr>
        <w:rFonts w:ascii="Arial" w:hAnsi="Arial" w:cs="Arial"/>
        <w:b/>
        <w:sz w:val="48"/>
      </w:rPr>
      <w:tab/>
    </w:r>
    <w:r>
      <w:tab/>
    </w:r>
    <w:proofErr w:type="spellStart"/>
    <w:r>
      <w:rPr>
        <w:rFonts w:ascii="Arial" w:hAnsi="Arial" w:cs="Arial"/>
        <w:b/>
        <w:sz w:val="48"/>
      </w:rPr>
      <w:t>PL</w:t>
    </w:r>
    <w:proofErr w:type="spellEnd"/>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8506C" w14:textId="77777777" w:rsidR="00CC212B" w:rsidRDefault="00CC212B">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BD9751" w14:textId="77777777" w:rsidR="00CC212B" w:rsidRDefault="009635FF">
    <w:pPr>
      <w:pStyle w:val="FooterLine"/>
      <w:jc w:val="center"/>
    </w:pPr>
    <w:r>
      <w:fldChar w:fldCharType="begin"/>
    </w:r>
    <w:r>
      <w:instrText>PAGE   \* MERGEFORMAT</w:instrText>
    </w:r>
    <w:r>
      <w:fldChar w:fldCharType="separate"/>
    </w:r>
    <w:r>
      <w:t>1</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669756600"/>
      <w:docPartObj>
        <w:docPartGallery w:val="Page Numbers (Bottom of Page)"/>
        <w:docPartUnique/>
      </w:docPartObj>
    </w:sdtPr>
    <w:sdtEndPr>
      <w:rPr>
        <w:noProof/>
      </w:rPr>
    </w:sdtEndPr>
    <w:sdtContent>
      <w:p w14:paraId="093A9870" w14:textId="77777777" w:rsidR="00CC212B" w:rsidRDefault="009635FF">
        <w:pPr>
          <w:pStyle w:val="Stopka"/>
          <w:jc w:val="center"/>
        </w:pPr>
        <w:r>
          <w:fldChar w:fldCharType="begin"/>
        </w:r>
        <w:r>
          <w:instrText xml:space="preserve"> PAGE   \* MERGEFORMAT </w:instrText>
        </w:r>
        <w:r>
          <w:fldChar w:fldCharType="separate"/>
        </w:r>
        <w:r>
          <w:rPr>
            <w:noProof/>
          </w:rPr>
          <w:t>9</w:t>
        </w:r>
        <w:r>
          <w:fldChar w:fldCharType="end"/>
        </w:r>
      </w:p>
    </w:sdtContent>
  </w:sdt>
  <w:p w14:paraId="27F6C2A0" w14:textId="77777777" w:rsidR="00CC212B" w:rsidRDefault="00CC212B">
    <w:pPr>
      <w:pStyle w:val="FooterLine"/>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820718671"/>
      <w:docPartObj>
        <w:docPartGallery w:val="Page Numbers (Bottom of Page)"/>
        <w:docPartUnique/>
      </w:docPartObj>
    </w:sdtPr>
    <w:sdtEndPr>
      <w:rPr>
        <w:noProof/>
      </w:rPr>
    </w:sdtEndPr>
    <w:sdtContent>
      <w:p w14:paraId="0CBCA935" w14:textId="77777777" w:rsidR="00CC212B" w:rsidRDefault="009635FF">
        <w:pPr>
          <w:pStyle w:val="Stopka"/>
          <w:jc w:val="center"/>
        </w:pPr>
        <w:r>
          <w:fldChar w:fldCharType="begin"/>
        </w:r>
        <w:r>
          <w:instrText xml:space="preserve"> PAGE   \* MERGEFORMAT </w:instrText>
        </w:r>
        <w:r>
          <w:fldChar w:fldCharType="separate"/>
        </w:r>
        <w:r>
          <w:rPr>
            <w:noProof/>
          </w:rPr>
          <w:t>1</w:t>
        </w:r>
        <w:r>
          <w:fldChar w:fldCharType="end"/>
        </w:r>
      </w:p>
    </w:sdtContent>
  </w:sdt>
  <w:p w14:paraId="3CB408D5" w14:textId="77777777" w:rsidR="00CC212B" w:rsidRDefault="00CC212B">
    <w:pPr>
      <w:pStyle w:val="Stopka"/>
      <w:rPr>
        <w:sz w:val="1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FCB1791" w14:textId="77777777" w:rsidR="009635FF" w:rsidRDefault="009635FF">
      <w:pPr>
        <w:spacing w:after="0"/>
      </w:pPr>
      <w:r>
        <w:separator/>
      </w:r>
    </w:p>
  </w:footnote>
  <w:footnote w:type="continuationSeparator" w:id="0">
    <w:p w14:paraId="4632A27B" w14:textId="77777777" w:rsidR="009635FF" w:rsidRDefault="009635FF">
      <w:pPr>
        <w:spacing w:after="0"/>
      </w:pPr>
      <w:r>
        <w:continuationSeparator/>
      </w:r>
    </w:p>
  </w:footnote>
  <w:footnote w:type="continuationNotice" w:id="1">
    <w:p w14:paraId="785DF6C7" w14:textId="77777777" w:rsidR="009635FF" w:rsidRDefault="009635FF">
      <w:pPr>
        <w:spacing w:after="0"/>
      </w:pPr>
    </w:p>
  </w:footnote>
  <w:footnote w:id="2">
    <w:p w14:paraId="4ED8C1D2"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https://www.un.org/sustainabledevelopment/sustainable-consumption-production/</w:t>
      </w:r>
    </w:p>
  </w:footnote>
  <w:footnote w:id="3">
    <w:p w14:paraId="6C9064EF"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 xml:space="preserve">OECD (2018), </w:t>
      </w:r>
      <w:r>
        <w:rPr>
          <w:i/>
          <w:sz w:val="18"/>
          <w:szCs w:val="18"/>
        </w:rPr>
        <w:t>Global Material Resources Outlook to 2060</w:t>
      </w:r>
      <w:r>
        <w:rPr>
          <w:sz w:val="18"/>
          <w:szCs w:val="18"/>
        </w:rPr>
        <w:t xml:space="preserve"> [„Prognozowane światowe zasoby materiałów do 2060 r.”]. </w:t>
      </w:r>
    </w:p>
  </w:footnote>
  <w:footnote w:id="4">
    <w:p w14:paraId="7A7D283F"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 xml:space="preserve">Bank Światowy (2018), </w:t>
      </w:r>
      <w:r>
        <w:rPr>
          <w:i/>
          <w:sz w:val="18"/>
          <w:szCs w:val="18"/>
        </w:rPr>
        <w:t xml:space="preserve">What a Waste 2.0: A Global Snapshot of Solid Waste Management to 2050” </w:t>
      </w:r>
      <w:r>
        <w:rPr>
          <w:sz w:val="18"/>
          <w:szCs w:val="18"/>
        </w:rPr>
        <w:t>[„Góra śmieci 2.0: Przegląd gospodarki odpadami stałymi na świecie do 2050 r.”]</w:t>
      </w:r>
      <w:r>
        <w:rPr>
          <w:i/>
          <w:sz w:val="18"/>
          <w:szCs w:val="18"/>
        </w:rPr>
        <w:t>.</w:t>
      </w:r>
    </w:p>
  </w:footnote>
  <w:footnote w:id="5">
    <w:p w14:paraId="2E7DE9CE"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COM(2019) 640 fina</w:t>
      </w:r>
      <w:r>
        <w:rPr>
          <w:sz w:val="18"/>
          <w:szCs w:val="18"/>
        </w:rPr>
        <w:t>l.</w:t>
      </w:r>
    </w:p>
  </w:footnote>
  <w:footnote w:id="6">
    <w:p w14:paraId="2F7F537C"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 xml:space="preserve">Cambridge Econometrics, Trinomics, and ICF (2018) </w:t>
      </w:r>
      <w:r>
        <w:rPr>
          <w:i/>
          <w:sz w:val="18"/>
          <w:szCs w:val="18"/>
        </w:rPr>
        <w:t>Impacts of circular economy policies on the labour market</w:t>
      </w:r>
      <w:r>
        <w:rPr>
          <w:sz w:val="18"/>
          <w:szCs w:val="18"/>
        </w:rPr>
        <w:t xml:space="preserve"> [„Wpływ polityki w zakresie gospodarki o obiegu zamkniętym na rynek pracy”].</w:t>
      </w:r>
    </w:p>
  </w:footnote>
  <w:footnote w:id="7">
    <w:p w14:paraId="42B2991C" w14:textId="77777777" w:rsidR="00CC212B" w:rsidRDefault="009635FF">
      <w:pPr>
        <w:pStyle w:val="Tekstprzypisudolnego"/>
        <w:spacing w:after="0"/>
        <w:ind w:left="426" w:hanging="426"/>
        <w:rPr>
          <w:sz w:val="18"/>
          <w:szCs w:val="18"/>
        </w:rPr>
      </w:pPr>
      <w:r>
        <w:rPr>
          <w:rStyle w:val="Odwoanieprzypisudolnego"/>
          <w:sz w:val="18"/>
          <w:szCs w:val="18"/>
        </w:rPr>
        <w:footnoteRef/>
      </w:r>
      <w:r>
        <w:rPr>
          <w:sz w:val="18"/>
          <w:szCs w:val="18"/>
        </w:rPr>
        <w:t xml:space="preserve"> </w:t>
      </w:r>
      <w:r>
        <w:rPr>
          <w:sz w:val="18"/>
          <w:szCs w:val="18"/>
        </w:rPr>
        <w:tab/>
        <w:t>COM(2015) 614 final.</w:t>
      </w:r>
    </w:p>
  </w:footnote>
  <w:footnote w:id="8">
    <w:p w14:paraId="58A89193" w14:textId="77777777" w:rsidR="00CC212B" w:rsidRDefault="009635FF">
      <w:pPr>
        <w:pStyle w:val="Tekstprzypisudolnego"/>
        <w:spacing w:after="0"/>
        <w:ind w:left="426" w:hanging="426"/>
        <w:rPr>
          <w:sz w:val="18"/>
          <w:szCs w:val="18"/>
        </w:rPr>
      </w:pPr>
      <w:r>
        <w:rPr>
          <w:rStyle w:val="Odwoanieprzypisudolnego"/>
          <w:sz w:val="18"/>
          <w:szCs w:val="18"/>
        </w:rPr>
        <w:footnoteRef/>
      </w:r>
      <w:r>
        <w:rPr>
          <w:sz w:val="18"/>
          <w:szCs w:val="18"/>
        </w:rPr>
        <w:t xml:space="preserve"> </w:t>
      </w:r>
      <w:r>
        <w:rPr>
          <w:sz w:val="18"/>
          <w:szCs w:val="18"/>
        </w:rPr>
        <w:tab/>
        <w:t xml:space="preserve">SWD(2020) 100. </w:t>
      </w:r>
    </w:p>
  </w:footnote>
  <w:footnote w:id="9">
    <w:p w14:paraId="55E59C67" w14:textId="77777777" w:rsidR="00CC212B" w:rsidRDefault="009635FF">
      <w:pPr>
        <w:pStyle w:val="Tekstprzypisudolnego"/>
        <w:spacing w:after="0"/>
        <w:ind w:left="426" w:hanging="426"/>
        <w:rPr>
          <w:sz w:val="18"/>
          <w:szCs w:val="18"/>
        </w:rPr>
      </w:pPr>
      <w:r>
        <w:rPr>
          <w:rStyle w:val="Odwoanieprzypisudolnego"/>
          <w:sz w:val="18"/>
          <w:szCs w:val="18"/>
        </w:rPr>
        <w:footnoteRef/>
      </w:r>
      <w:r>
        <w:rPr>
          <w:sz w:val="18"/>
          <w:szCs w:val="18"/>
        </w:rPr>
        <w:t xml:space="preserve"> </w:t>
      </w:r>
      <w:r>
        <w:rPr>
          <w:sz w:val="18"/>
          <w:szCs w:val="18"/>
        </w:rPr>
        <w:tab/>
      </w:r>
      <w:hyperlink r:id="rId1" w:history="1">
        <w:r>
          <w:rPr>
            <w:rStyle w:val="Hipercze"/>
            <w:sz w:val="18"/>
            <w:szCs w:val="18"/>
          </w:rPr>
          <w:t>https://op.europa.eu/en/publication-detail/-/publication/4d42d597-4f92-4498-8e1d-857cc157e6db</w:t>
        </w:r>
      </w:hyperlink>
    </w:p>
  </w:footnote>
  <w:footnote w:id="10">
    <w:p w14:paraId="64ADF9C0" w14:textId="77777777" w:rsidR="00CC212B" w:rsidRDefault="009635FF">
      <w:pPr>
        <w:pStyle w:val="NormalnyWeb"/>
        <w:spacing w:before="0" w:beforeAutospacing="0" w:after="0" w:afterAutospacing="0"/>
        <w:ind w:left="567" w:hanging="567"/>
        <w:rPr>
          <w:rFonts w:eastAsia="Times New Roman"/>
          <w:sz w:val="18"/>
          <w:szCs w:val="18"/>
        </w:rPr>
      </w:pPr>
      <w:r>
        <w:rPr>
          <w:rStyle w:val="Odwoanieprzypisudolnego"/>
          <w:sz w:val="18"/>
          <w:szCs w:val="18"/>
        </w:rPr>
        <w:footnoteRef/>
      </w:r>
      <w:r>
        <w:t xml:space="preserve"> </w:t>
      </w:r>
      <w:r>
        <w:tab/>
        <w:t>Dyrektywa Parlamentu Europejskiego i Rady 2009/125/WE z dnia 21 paźd</w:t>
      </w:r>
      <w:r>
        <w:t>ziernika 2009 r. ustanawiająca ogólne zasady ustalania wymogów dotyczących ekoprojektu dla produktów związanych z energią, Dz.U. L 285 z 31.10.2009, s. 10.</w:t>
      </w:r>
    </w:p>
  </w:footnote>
  <w:footnote w:id="11">
    <w:p w14:paraId="01532EE5" w14:textId="77777777" w:rsidR="00CC212B" w:rsidRDefault="009635FF">
      <w:pPr>
        <w:pStyle w:val="NormalnyWeb"/>
        <w:spacing w:before="0" w:beforeAutospacing="0" w:after="0" w:afterAutospacing="0"/>
        <w:ind w:left="567" w:hanging="567"/>
        <w:rPr>
          <w:rFonts w:eastAsia="Times New Roman"/>
          <w:sz w:val="18"/>
          <w:szCs w:val="18"/>
        </w:rPr>
      </w:pPr>
      <w:r>
        <w:rPr>
          <w:rStyle w:val="Odwoanieprzypisudolnego"/>
          <w:sz w:val="18"/>
          <w:szCs w:val="18"/>
        </w:rPr>
        <w:footnoteRef/>
      </w:r>
      <w:r>
        <w:t xml:space="preserve"> </w:t>
      </w:r>
      <w:r>
        <w:tab/>
        <w:t>Rozporządzenie Parlamentu Europejskiego i Rady (WE) nr 66/2010 z dnia 25 listopada 2009 r. w spra</w:t>
      </w:r>
      <w:r>
        <w:t xml:space="preserve">wie oznakowania ekologicznego UE, </w:t>
      </w:r>
      <w:r>
        <w:rPr>
          <w:sz w:val="18"/>
          <w:szCs w:val="18"/>
        </w:rPr>
        <w:t>Dz.U. L 27 z 30.1.2010, s. 1.</w:t>
      </w:r>
    </w:p>
  </w:footnote>
  <w:footnote w:id="12">
    <w:p w14:paraId="6F3AA922" w14:textId="77777777" w:rsidR="00CC212B" w:rsidRDefault="009635FF">
      <w:pPr>
        <w:pStyle w:val="Tekstprzypisudolnego"/>
        <w:spacing w:after="0"/>
        <w:ind w:left="567" w:hanging="567"/>
        <w:rPr>
          <w:sz w:val="18"/>
          <w:szCs w:val="18"/>
        </w:rPr>
      </w:pPr>
      <w:r>
        <w:rPr>
          <w:rStyle w:val="Odwoanieprzypisudolnego"/>
          <w:sz w:val="18"/>
          <w:szCs w:val="18"/>
        </w:rPr>
        <w:footnoteRef/>
      </w:r>
      <w:r>
        <w:rPr>
          <w:sz w:val="18"/>
          <w:szCs w:val="18"/>
        </w:rPr>
        <w:t xml:space="preserve"> </w:t>
      </w:r>
      <w:r>
        <w:rPr>
          <w:sz w:val="18"/>
          <w:szCs w:val="18"/>
        </w:rPr>
        <w:tab/>
      </w:r>
      <w:hyperlink r:id="rId2" w:history="1">
        <w:r>
          <w:rPr>
            <w:rStyle w:val="Hipercze"/>
            <w:sz w:val="18"/>
            <w:szCs w:val="18"/>
          </w:rPr>
          <w:t>https://ec.europa.eu/environment/gpp/eu_gpp_criteria_en.htm</w:t>
        </w:r>
      </w:hyperlink>
    </w:p>
  </w:footnote>
  <w:footnote w:id="13">
    <w:p w14:paraId="3877620F" w14:textId="77777777" w:rsidR="00CC212B" w:rsidRDefault="009635FF">
      <w:pPr>
        <w:pStyle w:val="Tekstprzypisudolnego"/>
        <w:spacing w:after="0"/>
        <w:ind w:left="426" w:hanging="426"/>
        <w:rPr>
          <w:sz w:val="18"/>
          <w:szCs w:val="18"/>
        </w:rPr>
      </w:pPr>
      <w:r>
        <w:rPr>
          <w:rStyle w:val="Odwoanieprzypisudolnego"/>
          <w:sz w:val="18"/>
          <w:szCs w:val="18"/>
        </w:rPr>
        <w:footnoteRef/>
      </w:r>
      <w:r>
        <w:rPr>
          <w:sz w:val="18"/>
          <w:szCs w:val="18"/>
        </w:rPr>
        <w:t xml:space="preserve"> </w:t>
      </w:r>
      <w:r>
        <w:rPr>
          <w:sz w:val="18"/>
          <w:szCs w:val="18"/>
        </w:rPr>
        <w:tab/>
      </w:r>
      <w:hyperlink r:id="rId3" w:history="1">
        <w:r>
          <w:rPr>
            <w:rStyle w:val="Hipercze"/>
            <w:sz w:val="18"/>
            <w:szCs w:val="18"/>
          </w:rPr>
          <w:t>https://ec.europa.eu/environment/eussd/smgp/PEFCR_OEFSR_en.htm</w:t>
        </w:r>
      </w:hyperlink>
      <w:r>
        <w:rPr>
          <w:sz w:val="18"/>
          <w:szCs w:val="18"/>
        </w:rPr>
        <w:t xml:space="preserve"> </w:t>
      </w:r>
    </w:p>
  </w:footnote>
  <w:footnote w:id="14">
    <w:p w14:paraId="56F99D42" w14:textId="77777777" w:rsidR="00CC212B" w:rsidRDefault="009635FF">
      <w:pPr>
        <w:pStyle w:val="Tekstprzypisudolnego"/>
        <w:spacing w:after="0"/>
        <w:rPr>
          <w:sz w:val="18"/>
          <w:szCs w:val="18"/>
        </w:rPr>
      </w:pPr>
      <w:r>
        <w:rPr>
          <w:rStyle w:val="Odwoanieprzypisudolnego"/>
          <w:sz w:val="18"/>
          <w:szCs w:val="18"/>
        </w:rPr>
        <w:footnoteRef/>
      </w:r>
      <w:r>
        <w:tab/>
        <w:t>Dyrektywa Parlamentu Europejskiego i Rady (UE) 2</w:t>
      </w:r>
      <w:r>
        <w:t>019/882 z dnia 17 kwietnia 2019 r. w sprawie wymogów dostępności produktów i usług, Dz.U. L 151 z 7.6.2019, s. 70.</w:t>
      </w:r>
    </w:p>
  </w:footnote>
  <w:footnote w:id="15">
    <w:p w14:paraId="4112D594"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COM(2020) 67 final.</w:t>
      </w:r>
    </w:p>
  </w:footnote>
  <w:footnote w:id="16">
    <w:p w14:paraId="0A985820"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Parlamentu Europejskiego i Rady (UE) 2019/771 z dnia 20 maja 2019 r. w sprawie niektórych aspektów umów s</w:t>
      </w:r>
      <w:r>
        <w:t>przedaży towarów, Dz.U. L 136 z 22.5.2019, s. 28.</w:t>
      </w:r>
    </w:p>
  </w:footnote>
  <w:footnote w:id="17">
    <w:p w14:paraId="1179706F"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COM(2020) 102.</w:t>
      </w:r>
    </w:p>
  </w:footnote>
  <w:footnote w:id="18">
    <w:p w14:paraId="7ADB1DA0"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Parlamentu Europejskiego i Rady 2010/75/UE z dnia 24 listopada 2010 r. w sprawie emisji przemysłowych (zintegrowane zapobieganie zanieczyszczeniom i ich kontrola), Dz.U. L 334</w:t>
      </w:r>
      <w:r>
        <w:t xml:space="preserve"> z 17.12.2010, s. 17.</w:t>
      </w:r>
    </w:p>
  </w:footnote>
  <w:footnote w:id="19">
    <w:p w14:paraId="430C7205"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COM(2018) 763 final.</w:t>
      </w:r>
    </w:p>
  </w:footnote>
  <w:footnote w:id="20">
    <w:p w14:paraId="4F7EFD10"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COM(2020) 103.</w:t>
      </w:r>
    </w:p>
  </w:footnote>
  <w:footnote w:id="21">
    <w:p w14:paraId="55BF2115"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4" w:history="1">
        <w:r>
          <w:rPr>
            <w:rStyle w:val="Hipercze"/>
            <w:sz w:val="18"/>
            <w:szCs w:val="18"/>
          </w:rPr>
          <w:t>https://ec.europa.eu/eurostat/tgm/table.do?tab=table&amp;init=1&amp;language=en&amp;pc</w:t>
        </w:r>
        <w:r>
          <w:rPr>
            <w:rStyle w:val="Hipercze"/>
            <w:sz w:val="18"/>
            <w:szCs w:val="18"/>
          </w:rPr>
          <w:t>ode=t2020_rt130&amp;plugin=1</w:t>
        </w:r>
      </w:hyperlink>
      <w:r>
        <w:rPr>
          <w:sz w:val="18"/>
          <w:szCs w:val="18"/>
        </w:rPr>
        <w:t xml:space="preserve"> </w:t>
      </w:r>
    </w:p>
  </w:footnote>
  <w:footnote w:id="22">
    <w:p w14:paraId="20650D67" w14:textId="77777777" w:rsidR="00CC212B" w:rsidRDefault="009635FF">
      <w:pPr>
        <w:pStyle w:val="Tekstprzypisudolnego"/>
        <w:spacing w:after="0"/>
        <w:rPr>
          <w:sz w:val="18"/>
          <w:szCs w:val="18"/>
        </w:rPr>
      </w:pPr>
      <w:r>
        <w:rPr>
          <w:rStyle w:val="Odwoanieprzypisudolnego"/>
          <w:sz w:val="18"/>
          <w:szCs w:val="18"/>
        </w:rPr>
        <w:footnoteRef/>
      </w:r>
      <w:r>
        <w:t xml:space="preserve"> </w:t>
      </w:r>
      <w:r>
        <w:tab/>
        <w:t>Specjalne badanie Eurobarometr 503, styczeń 2020.</w:t>
      </w:r>
    </w:p>
  </w:footnote>
  <w:footnote w:id="23">
    <w:p w14:paraId="5FBFFC09" w14:textId="77777777" w:rsidR="00CC212B" w:rsidRDefault="009635FF">
      <w:pPr>
        <w:pStyle w:val="Tekstprzypisudolnego"/>
        <w:spacing w:after="0"/>
        <w:rPr>
          <w:sz w:val="18"/>
          <w:szCs w:val="18"/>
        </w:rPr>
      </w:pPr>
      <w:r>
        <w:rPr>
          <w:rStyle w:val="Odwoanieprzypisudolnego"/>
          <w:sz w:val="18"/>
          <w:szCs w:val="18"/>
        </w:rPr>
        <w:footnoteRef/>
      </w:r>
      <w:r>
        <w:t xml:space="preserve"> </w:t>
      </w:r>
      <w:r>
        <w:tab/>
        <w:t xml:space="preserve">Dyrektywa Parlamentu Europejskiego i Rady 2012/19/UE z dnia 4 lipca 2012 r. w sprawie zużytego sprzętu elektrycznego i elektronicznego (WEEE), Dz.U. L 197 </w:t>
      </w:r>
      <w:r>
        <w:t>z 24.7.2012, s. 38.</w:t>
      </w:r>
    </w:p>
  </w:footnote>
  <w:footnote w:id="24">
    <w:p w14:paraId="6334DA61"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2011/65/UE w sprawie ograniczenia stosowania niektórych niebezpiecznych substancji w sprzęcie elektrycznym i elektronicznym, Dz.U. L 305 z 21.11.2017, s. 88.</w:t>
      </w:r>
    </w:p>
  </w:footnote>
  <w:footnote w:id="25">
    <w:p w14:paraId="7DAAB7C4" w14:textId="77777777" w:rsidR="00CC212B" w:rsidRDefault="009635FF">
      <w:pPr>
        <w:pStyle w:val="Tekstprzypisudolnego"/>
        <w:spacing w:after="0"/>
        <w:rPr>
          <w:sz w:val="18"/>
          <w:szCs w:val="18"/>
        </w:rPr>
      </w:pPr>
      <w:r>
        <w:rPr>
          <w:rStyle w:val="Odwoanieprzypisudolnego"/>
          <w:sz w:val="18"/>
          <w:szCs w:val="18"/>
        </w:rPr>
        <w:footnoteRef/>
      </w:r>
      <w:r>
        <w:t xml:space="preserve"> </w:t>
      </w:r>
      <w:r>
        <w:tab/>
        <w:t>Rozporządzenie (WE) nr 1907/2006 Parlamentu Europejskiego i Ra</w:t>
      </w:r>
      <w:r>
        <w:t>dy z dnia 18 grudnia 2006 r. w sprawie rejestracji, oceny, udzielania zezwoleń i stosowanych ograniczeń w zakresie chemikaliów (REACH) i utworzenia Europejskiej Agencji Chemikaliów, Dz.U. L 396 z 30.12.2006, s. 1.</w:t>
      </w:r>
    </w:p>
  </w:footnote>
  <w:footnote w:id="26">
    <w:p w14:paraId="1958D610"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2006/66/WE Parlamentu Europej</w:t>
      </w:r>
      <w:r>
        <w:t>skiego i Rady z dnia 6 września 2006 r. w sprawie baterii i akumulatorów oraz zużytych baterii i akumulatorów oraz uchylająca dyrektywę 91/157/EWG, Dz.U. L 266 z 26.9.2006, s. 1.</w:t>
      </w:r>
    </w:p>
  </w:footnote>
  <w:footnote w:id="27">
    <w:p w14:paraId="0018E108"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Parlamentu Europejskiego i Rady 2000/53/WE z dnia 18 września 20</w:t>
      </w:r>
      <w:r>
        <w:t>00 r. w sprawie pojazdów wycofanych z eksploatacji, Dz.U. L 269 z 21.10.2000, s. 34.</w:t>
      </w:r>
      <w:r>
        <w:rPr>
          <w:sz w:val="18"/>
          <w:szCs w:val="18"/>
        </w:rPr>
        <w:t xml:space="preserve"> </w:t>
      </w:r>
    </w:p>
  </w:footnote>
  <w:footnote w:id="28">
    <w:p w14:paraId="557DB2BE"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94/62/WE Parlamentu Europejskiego i Rady z dnia 20 grudnia 1994 r. w sprawie opakowań i odpadów opakowaniowych, Dz.U. L 365 z 31.12.1994, s. 10.</w:t>
      </w:r>
    </w:p>
  </w:footnote>
  <w:footnote w:id="29">
    <w:p w14:paraId="523EFDC3" w14:textId="77777777" w:rsidR="00CC212B" w:rsidRDefault="009635FF">
      <w:pPr>
        <w:pStyle w:val="Tekstprzypisudolnego"/>
        <w:spacing w:after="0"/>
        <w:rPr>
          <w:sz w:val="18"/>
          <w:szCs w:val="18"/>
        </w:rPr>
      </w:pPr>
      <w:r>
        <w:rPr>
          <w:rStyle w:val="Odwoanieprzypisudolnego"/>
          <w:sz w:val="18"/>
          <w:szCs w:val="18"/>
        </w:rPr>
        <w:footnoteRef/>
      </w:r>
      <w:r>
        <w:t xml:space="preserve"> </w:t>
      </w:r>
      <w:r>
        <w:rPr>
          <w:sz w:val="18"/>
          <w:szCs w:val="18"/>
        </w:rPr>
        <w:tab/>
        <w:t>COM(2018)</w:t>
      </w:r>
      <w:r>
        <w:rPr>
          <w:sz w:val="18"/>
          <w:szCs w:val="18"/>
        </w:rPr>
        <w:t xml:space="preserve"> 28 final.</w:t>
      </w:r>
    </w:p>
  </w:footnote>
  <w:footnote w:id="30">
    <w:p w14:paraId="559A080B" w14:textId="77777777" w:rsidR="00CC212B" w:rsidRDefault="009635FF">
      <w:pPr>
        <w:pStyle w:val="Tekstprzypisudolnego"/>
        <w:spacing w:after="0"/>
        <w:rPr>
          <w:sz w:val="18"/>
          <w:szCs w:val="18"/>
        </w:rPr>
      </w:pPr>
      <w:r>
        <w:rPr>
          <w:rStyle w:val="Odwoanieprzypisudolnego"/>
          <w:sz w:val="18"/>
          <w:szCs w:val="18"/>
        </w:rPr>
        <w:footnoteRef/>
      </w:r>
      <w:r>
        <w:t xml:space="preserve"> </w:t>
      </w:r>
      <w:r>
        <w:tab/>
        <w:t>Dyrektywa Parlamentu Europejskiego i Rady (UE) 2019/904 z dnia 5 czerwca 2019 r. w sprawie zmniejszenia wpływu niektórych produktów z tworzyw sztucznych na środowisko, Dz.U. L 155 z 12.6.2019, s. 1.</w:t>
      </w:r>
    </w:p>
  </w:footnote>
  <w:footnote w:id="31">
    <w:p w14:paraId="11335E8C"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Sprawozdanie podsumowujące EEA, listopad</w:t>
      </w:r>
      <w:r>
        <w:rPr>
          <w:sz w:val="18"/>
          <w:szCs w:val="18"/>
        </w:rPr>
        <w:t xml:space="preserve"> 2019 r.</w:t>
      </w:r>
    </w:p>
  </w:footnote>
  <w:footnote w:id="32">
    <w:p w14:paraId="7ABEDE72"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 xml:space="preserve">Ellen McArthur Foundation (2017), </w:t>
      </w:r>
      <w:r>
        <w:rPr>
          <w:i/>
          <w:sz w:val="18"/>
          <w:szCs w:val="18"/>
        </w:rPr>
        <w:t>A new Textiles Economy</w:t>
      </w:r>
      <w:r>
        <w:rPr>
          <w:sz w:val="18"/>
          <w:szCs w:val="18"/>
        </w:rPr>
        <w:t xml:space="preserve"> [„Nowa ekonomia sektora włókienniczego”].</w:t>
      </w:r>
    </w:p>
  </w:footnote>
  <w:footnote w:id="33">
    <w:p w14:paraId="0768C775"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Dane Eurostatu za 2016 r.</w:t>
      </w:r>
    </w:p>
  </w:footnote>
  <w:footnote w:id="34">
    <w:p w14:paraId="59B899B6"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5" w:history="1">
        <w:r>
          <w:rPr>
            <w:rStyle w:val="Hipercze"/>
            <w:sz w:val="18"/>
            <w:szCs w:val="18"/>
          </w:rPr>
          <w:t>https://www.boverket.se/sv/byggande/hallbart-byggande-och-forvaltning/miljoindikatorer---aktuell-status/vaxthusgaser/</w:t>
        </w:r>
      </w:hyperlink>
      <w:r>
        <w:rPr>
          <w:rStyle w:val="Hipercze"/>
          <w:sz w:val="18"/>
          <w:szCs w:val="18"/>
        </w:rPr>
        <w:t xml:space="preserve"> </w:t>
      </w:r>
    </w:p>
  </w:footnote>
  <w:footnote w:id="35">
    <w:p w14:paraId="19EDBC87"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 xml:space="preserve">Hertwich, E., Lifset, R., Pauliuk, S., Heeren, N., IRP, (2020), </w:t>
      </w:r>
      <w:r>
        <w:rPr>
          <w:i/>
          <w:sz w:val="18"/>
          <w:szCs w:val="18"/>
        </w:rPr>
        <w:t xml:space="preserve">Resource Efficiency and Climate Change: Material </w:t>
      </w:r>
      <w:r>
        <w:rPr>
          <w:i/>
          <w:sz w:val="18"/>
          <w:szCs w:val="18"/>
        </w:rPr>
        <w:t xml:space="preserve">Efficiency Strategies for a Low-Carbon Future </w:t>
      </w:r>
      <w:r>
        <w:rPr>
          <w:sz w:val="18"/>
          <w:szCs w:val="18"/>
        </w:rPr>
        <w:t xml:space="preserve">[„Efektywne gospodarowanie zasobami a zmiana klimatu: strategie efektywności materiałowej na rzecz niskoemisyjnej przyszłości”]. </w:t>
      </w:r>
    </w:p>
  </w:footnote>
  <w:footnote w:id="36">
    <w:p w14:paraId="50663F9D" w14:textId="77777777" w:rsidR="00CC212B" w:rsidRDefault="009635FF">
      <w:pPr>
        <w:pStyle w:val="Tekstprzypisudolnego"/>
        <w:spacing w:after="0"/>
        <w:rPr>
          <w:sz w:val="18"/>
          <w:szCs w:val="18"/>
        </w:rPr>
      </w:pPr>
      <w:r>
        <w:rPr>
          <w:rStyle w:val="Odwoanieprzypisudolnego"/>
          <w:sz w:val="18"/>
          <w:szCs w:val="18"/>
        </w:rPr>
        <w:footnoteRef/>
      </w:r>
      <w:r>
        <w:t xml:space="preserve"> </w:t>
      </w:r>
      <w:r>
        <w:tab/>
        <w:t>Rozporządzenie Parlamentu Europejskiego i Rady (UE) nr 305/2011 z dnia 9 marc</w:t>
      </w:r>
      <w:r>
        <w:t>a 2011 r. ustanawiające zharmonizowane warunki wprowadzania do obrotu wyrobów budowlanych i uchylające dyrektywę Rady 89/106/EWG, Dz.U. L 88 z 4.4.2011, s. 5.</w:t>
      </w:r>
    </w:p>
  </w:footnote>
  <w:footnote w:id="37">
    <w:p w14:paraId="7DA34931"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6" w:history="1">
        <w:r>
          <w:rPr>
            <w:rStyle w:val="Hipercze"/>
            <w:sz w:val="18"/>
            <w:szCs w:val="18"/>
          </w:rPr>
          <w:t>https://ec.europa.eu/docsroom/do</w:t>
        </w:r>
        <w:r>
          <w:rPr>
            <w:rStyle w:val="Hipercze"/>
            <w:sz w:val="18"/>
            <w:szCs w:val="18"/>
          </w:rPr>
          <w:t>cuments/39984</w:t>
        </w:r>
      </w:hyperlink>
      <w:r>
        <w:rPr>
          <w:sz w:val="18"/>
          <w:szCs w:val="18"/>
        </w:rPr>
        <w:t xml:space="preserve"> </w:t>
      </w:r>
    </w:p>
  </w:footnote>
  <w:footnote w:id="38">
    <w:p w14:paraId="7C3BD0DD"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7" w:history="1">
        <w:r>
          <w:rPr>
            <w:rStyle w:val="Hipercze"/>
            <w:sz w:val="18"/>
            <w:szCs w:val="18"/>
          </w:rPr>
          <w:t>https://ec.europa.eu/environment/eussd/buildings.htm</w:t>
        </w:r>
      </w:hyperlink>
      <w:r>
        <w:rPr>
          <w:sz w:val="18"/>
          <w:szCs w:val="18"/>
        </w:rPr>
        <w:t xml:space="preserve">  </w:t>
      </w:r>
    </w:p>
  </w:footnote>
  <w:footnote w:id="39">
    <w:p w14:paraId="1DC89610" w14:textId="77777777" w:rsidR="00CC212B" w:rsidRDefault="009635FF">
      <w:pPr>
        <w:pStyle w:val="Tekstprzypisudolnego"/>
        <w:spacing w:after="0"/>
        <w:rPr>
          <w:sz w:val="18"/>
          <w:szCs w:val="18"/>
        </w:rPr>
      </w:pPr>
      <w:r>
        <w:rPr>
          <w:rStyle w:val="Odwoanieprzypisudolnego"/>
          <w:sz w:val="18"/>
          <w:szCs w:val="18"/>
        </w:rPr>
        <w:footnoteRef/>
      </w:r>
      <w:r>
        <w:t xml:space="preserve"> </w:t>
      </w:r>
      <w:r>
        <w:tab/>
        <w:t xml:space="preserve">Dyrektywa Parlamentu Europejskiego i Rady 2008/98/WE z dnia 19 listopada 2008 r. w sprawie odpadów oraz </w:t>
      </w:r>
      <w:r>
        <w:t>uchylająca niektóre dyrektywy, Dz.U. L 312 z 22.11.2008, s. 3.</w:t>
      </w:r>
    </w:p>
  </w:footnote>
  <w:footnote w:id="40">
    <w:p w14:paraId="3331AD51" w14:textId="77777777" w:rsidR="00CC212B" w:rsidRDefault="009635FF">
      <w:pPr>
        <w:pStyle w:val="Tekstprzypisudolnego"/>
        <w:spacing w:after="0"/>
        <w:rPr>
          <w:sz w:val="18"/>
          <w:szCs w:val="18"/>
        </w:rPr>
      </w:pPr>
      <w:r>
        <w:rPr>
          <w:rStyle w:val="Odwoanieprzypisudolnego"/>
          <w:sz w:val="18"/>
          <w:szCs w:val="18"/>
        </w:rPr>
        <w:footnoteRef/>
      </w:r>
      <w:r>
        <w:tab/>
        <w:t xml:space="preserve"> Określone w rozporządzeniu (WE) nr 1907/2006 i w rozporządzeniu Parlamentu Europejskiego i Rady (WE) nr 1272/2008 z dnia 16 grudnia 2008 r. w sprawie klasyfikacji, oznakowania i pakowania su</w:t>
      </w:r>
      <w:r>
        <w:t>bstancji i mieszanin, zmieniającym i uchylającym dyrektywy 67/548/EWG i 1999/45/WE oraz zmieniającym rozporządzenie (WE) nr 1907/2006, Dz.U. L 353 z 31.12.2008, s. 1.</w:t>
      </w:r>
    </w:p>
  </w:footnote>
  <w:footnote w:id="41">
    <w:p w14:paraId="13D2DD89" w14:textId="77777777" w:rsidR="00CC212B" w:rsidRDefault="009635FF">
      <w:pPr>
        <w:pStyle w:val="Tekstprzypisudolnego"/>
        <w:spacing w:after="0"/>
        <w:rPr>
          <w:sz w:val="18"/>
          <w:szCs w:val="18"/>
        </w:rPr>
      </w:pPr>
      <w:r>
        <w:rPr>
          <w:rStyle w:val="Odwoanieprzypisudolnego"/>
          <w:sz w:val="18"/>
          <w:szCs w:val="18"/>
        </w:rPr>
        <w:footnoteRef/>
      </w:r>
      <w:r>
        <w:t xml:space="preserve"> </w:t>
      </w:r>
      <w:r>
        <w:tab/>
        <w:t>Rozporządzenie (WE) nr 1013/2006 Parlamentu Europejskiego i Rady z dnia 14 czerwca 200</w:t>
      </w:r>
      <w:r>
        <w:t>6 r. w sprawie przemieszczania odpadów, Dz.U. L 190 z 12.7.2006, s. 1.</w:t>
      </w:r>
    </w:p>
  </w:footnote>
  <w:footnote w:id="42">
    <w:p w14:paraId="1B8993D5"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8" w:history="1">
        <w:r>
          <w:rPr>
            <w:rStyle w:val="Hipercze"/>
            <w:sz w:val="18"/>
            <w:szCs w:val="18"/>
          </w:rPr>
          <w:t>https://ec.europa.eu/eurostat/tgm/refreshTableAction.do?tab=ta</w:t>
        </w:r>
        <w:r>
          <w:rPr>
            <w:rStyle w:val="Hipercze"/>
            <w:sz w:val="18"/>
            <w:szCs w:val="18"/>
          </w:rPr>
          <w:t>ble&amp;plugin=1&amp;pcode=cei_cie010&amp;language=en</w:t>
        </w:r>
      </w:hyperlink>
      <w:r>
        <w:rPr>
          <w:sz w:val="18"/>
          <w:szCs w:val="18"/>
        </w:rPr>
        <w:t xml:space="preserve">  </w:t>
      </w:r>
    </w:p>
  </w:footnote>
  <w:footnote w:id="43">
    <w:p w14:paraId="07F91BAA"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COM(2020) 14 final.</w:t>
      </w:r>
    </w:p>
  </w:footnote>
  <w:footnote w:id="44">
    <w:p w14:paraId="7AA6EE98" w14:textId="77777777" w:rsidR="00CC212B" w:rsidRDefault="009635FF">
      <w:pPr>
        <w:pStyle w:val="Tekstprzypisudolnego"/>
        <w:spacing w:after="0"/>
        <w:jc w:val="left"/>
        <w:rPr>
          <w:sz w:val="18"/>
          <w:szCs w:val="18"/>
        </w:rPr>
      </w:pPr>
      <w:r>
        <w:rPr>
          <w:rStyle w:val="Odwoanieprzypisudolnego"/>
          <w:sz w:val="18"/>
          <w:szCs w:val="18"/>
        </w:rPr>
        <w:footnoteRef/>
      </w:r>
      <w:r>
        <w:rPr>
          <w:sz w:val="18"/>
          <w:szCs w:val="18"/>
        </w:rPr>
        <w:t xml:space="preserve"> </w:t>
      </w:r>
      <w:r>
        <w:rPr>
          <w:sz w:val="18"/>
          <w:szCs w:val="18"/>
        </w:rPr>
        <w:tab/>
      </w:r>
      <w:hyperlink r:id="rId9" w:history="1">
        <w:r>
          <w:rPr>
            <w:rStyle w:val="Hipercze"/>
            <w:sz w:val="18"/>
            <w:szCs w:val="18"/>
          </w:rPr>
          <w:t>https://ec.europa.eu/commission/presscorner/detail/pl/fs_20_39</w:t>
        </w:r>
      </w:hyperlink>
      <w:r>
        <w:rPr>
          <w:sz w:val="18"/>
          <w:szCs w:val="18"/>
        </w:rPr>
        <w:t xml:space="preserve"> </w:t>
      </w:r>
    </w:p>
  </w:footnote>
  <w:footnote w:id="45">
    <w:p w14:paraId="711C3301" w14:textId="77777777" w:rsidR="00CC212B" w:rsidRDefault="009635FF">
      <w:pPr>
        <w:pStyle w:val="Tekstprzypisudolnego"/>
        <w:spacing w:after="0"/>
        <w:rPr>
          <w:rStyle w:val="Odwoaniedokomentarza"/>
          <w:sz w:val="18"/>
          <w:szCs w:val="18"/>
        </w:rPr>
      </w:pPr>
      <w:r>
        <w:rPr>
          <w:rStyle w:val="Odwoanieprzypisudolnego"/>
          <w:sz w:val="18"/>
          <w:szCs w:val="18"/>
        </w:rPr>
        <w:footnoteRef/>
      </w:r>
      <w:r>
        <w:t xml:space="preserve"> </w:t>
      </w:r>
      <w:r>
        <w:tab/>
        <w:t>Unijny system klasyfikacji działalności gospodarczej zrównoważonej środowiskowo:</w:t>
      </w:r>
      <w:r>
        <w:rPr>
          <w:sz w:val="18"/>
          <w:szCs w:val="18"/>
        </w:rPr>
        <w:t xml:space="preserve"> </w:t>
      </w:r>
    </w:p>
    <w:p w14:paraId="61DD9BE1" w14:textId="77777777" w:rsidR="00CC212B" w:rsidRDefault="009635FF">
      <w:pPr>
        <w:pStyle w:val="Tekstprzypisudolnego"/>
        <w:spacing w:after="0"/>
        <w:ind w:firstLine="0"/>
        <w:rPr>
          <w:sz w:val="18"/>
          <w:szCs w:val="18"/>
        </w:rPr>
      </w:pPr>
      <w:r>
        <w:rPr>
          <w:sz w:val="18"/>
          <w:szCs w:val="18"/>
        </w:rPr>
        <w:t xml:space="preserve"> </w:t>
      </w:r>
      <w:hyperlink r:id="rId10" w:history="1">
        <w:r>
          <w:rPr>
            <w:rStyle w:val="Hipercze"/>
            <w:sz w:val="18"/>
            <w:szCs w:val="18"/>
          </w:rPr>
          <w:t>https://eur-lex.euro</w:t>
        </w:r>
        <w:r>
          <w:rPr>
            <w:rStyle w:val="Hipercze"/>
            <w:sz w:val="18"/>
            <w:szCs w:val="18"/>
          </w:rPr>
          <w:t>pa.eu/legal-content/pl/HIS/?uri=CELEX%3A52018PC0353</w:t>
        </w:r>
      </w:hyperlink>
      <w:r>
        <w:rPr>
          <w:sz w:val="18"/>
          <w:szCs w:val="18"/>
        </w:rPr>
        <w:t xml:space="preserve">   </w:t>
      </w:r>
    </w:p>
  </w:footnote>
  <w:footnote w:id="46">
    <w:p w14:paraId="0DB203F2" w14:textId="77777777" w:rsidR="00CC212B" w:rsidRDefault="009635FF">
      <w:pPr>
        <w:pStyle w:val="Tekstprzypisudolnego"/>
        <w:spacing w:after="0"/>
        <w:rPr>
          <w:sz w:val="18"/>
          <w:szCs w:val="18"/>
        </w:rPr>
      </w:pPr>
      <w:r>
        <w:rPr>
          <w:rStyle w:val="Odwoanieprzypisudolnego"/>
          <w:sz w:val="18"/>
          <w:szCs w:val="18"/>
        </w:rPr>
        <w:footnoteRef/>
      </w:r>
      <w:r>
        <w:t xml:space="preserve"> </w:t>
      </w:r>
      <w:r>
        <w:tab/>
        <w:t>Z zastrzeżeniem wyniku trwającej procedury ustawodawczej.</w:t>
      </w:r>
    </w:p>
  </w:footnote>
  <w:footnote w:id="47">
    <w:p w14:paraId="014E2266"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SWD(2020) 100.</w:t>
      </w:r>
    </w:p>
  </w:footnote>
  <w:footnote w:id="48">
    <w:p w14:paraId="2D8A6179"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t>COM (2019) 650 final.</w:t>
      </w:r>
    </w:p>
  </w:footnote>
  <w:footnote w:id="49">
    <w:p w14:paraId="30CA1E33" w14:textId="77777777" w:rsidR="00CC212B" w:rsidRDefault="009635FF">
      <w:pPr>
        <w:pStyle w:val="Tekstprzypisudolnego"/>
        <w:spacing w:after="0"/>
        <w:rPr>
          <w:sz w:val="18"/>
          <w:szCs w:val="18"/>
        </w:rPr>
      </w:pPr>
      <w:r>
        <w:rPr>
          <w:rStyle w:val="Odwoanieprzypisudolnego"/>
          <w:sz w:val="18"/>
          <w:szCs w:val="18"/>
        </w:rPr>
        <w:footnoteRef/>
      </w:r>
      <w:r>
        <w:rPr>
          <w:sz w:val="18"/>
          <w:szCs w:val="18"/>
        </w:rPr>
        <w:t xml:space="preserve"> </w:t>
      </w:r>
      <w:r>
        <w:rPr>
          <w:sz w:val="18"/>
          <w:szCs w:val="18"/>
        </w:rPr>
        <w:tab/>
      </w:r>
      <w:hyperlink r:id="rId11" w:history="1">
        <w:r>
          <w:rPr>
            <w:rStyle w:val="Hipercze"/>
            <w:sz w:val="18"/>
            <w:szCs w:val="18"/>
          </w:rPr>
          <w:t>https://ec.europa.eu/eurostat/web/circular-economy/indicators/monitoring-framework</w:t>
        </w:r>
      </w:hyperlink>
      <w:r>
        <w:rPr>
          <w:sz w:val="18"/>
          <w:szCs w:val="18"/>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3A4A21" w14:textId="77777777" w:rsidR="00CC212B" w:rsidRDefault="00CC212B">
    <w:pPr>
      <w:pStyle w:val="Nagwek"/>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A9BE7E" w14:textId="77777777" w:rsidR="00CC212B" w:rsidRDefault="00CC212B">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89B292" w14:textId="77777777" w:rsidR="00CC212B" w:rsidRDefault="00CC212B">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83EE30" w14:textId="77777777" w:rsidR="00CC212B" w:rsidRDefault="00CC212B">
    <w:pPr>
      <w:pStyle w:val="Nagwek"/>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082A0E" w14:textId="77777777" w:rsidR="00CC212B" w:rsidRDefault="00CC212B">
    <w:pPr>
      <w:pStyle w:val="Nagwek"/>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F6D8C0" w14:textId="77777777" w:rsidR="00CC212B" w:rsidRDefault="00CC212B">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3E2679"/>
    <w:multiLevelType w:val="hybridMultilevel"/>
    <w:tmpl w:val="32D0A7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37C5782"/>
    <w:multiLevelType w:val="hybridMultilevel"/>
    <w:tmpl w:val="9B5A65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7156D39"/>
    <w:multiLevelType w:val="hybridMultilevel"/>
    <w:tmpl w:val="C4FA2E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A2900F7"/>
    <w:multiLevelType w:val="multilevel"/>
    <w:tmpl w:val="654C940C"/>
    <w:name w:val="ListDash4Numbering"/>
    <w:lvl w:ilvl="0">
      <w:start w:val="1"/>
      <w:numFmt w:val="bullet"/>
      <w:pStyle w:val="ListDash4"/>
      <w:lvlText w:val="–"/>
      <w:lvlJc w:val="left"/>
      <w:pPr>
        <w:tabs>
          <w:tab w:val="num" w:pos="1485"/>
        </w:tabs>
        <w:ind w:left="1485" w:hanging="283"/>
      </w:pPr>
      <w:rPr>
        <w:rFonts w:ascii="Times New Roman" w:hAnsi="Times New Roman"/>
      </w:rPr>
    </w:lvl>
    <w:lvl w:ilvl="1">
      <w:start w:val="1"/>
      <w:numFmt w:val="bullet"/>
      <w:pStyle w:val="ListDash4Level2"/>
      <w:lvlText w:val="–"/>
      <w:lvlJc w:val="left"/>
      <w:pPr>
        <w:tabs>
          <w:tab w:val="num" w:pos="1769"/>
        </w:tabs>
        <w:ind w:left="1769" w:hanging="284"/>
      </w:pPr>
      <w:rPr>
        <w:rFonts w:ascii="Times New Roman" w:hAnsi="Times New Roman"/>
      </w:rPr>
    </w:lvl>
    <w:lvl w:ilvl="2">
      <w:start w:val="1"/>
      <w:numFmt w:val="bullet"/>
      <w:pStyle w:val="ListDash4Level3"/>
      <w:lvlText w:val="–"/>
      <w:lvlJc w:val="left"/>
      <w:pPr>
        <w:tabs>
          <w:tab w:val="num" w:pos="2052"/>
        </w:tabs>
        <w:ind w:left="2052" w:hanging="283"/>
      </w:pPr>
      <w:rPr>
        <w:rFonts w:ascii="Times New Roman" w:hAnsi="Times New Roman"/>
      </w:rPr>
    </w:lvl>
    <w:lvl w:ilvl="3">
      <w:start w:val="1"/>
      <w:numFmt w:val="bullet"/>
      <w:pStyle w:val="ListDash4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 w15:restartNumberingAfterBreak="0">
    <w:nsid w:val="0C0841C0"/>
    <w:multiLevelType w:val="hybridMultilevel"/>
    <w:tmpl w:val="408A4C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EFB7115"/>
    <w:multiLevelType w:val="multilevel"/>
    <w:tmpl w:val="B8E827E6"/>
    <w:name w:val="ListNumber3Numbering"/>
    <w:lvl w:ilvl="0">
      <w:start w:val="1"/>
      <w:numFmt w:val="decimal"/>
      <w:pStyle w:val="Listanumerowana3"/>
      <w:lvlText w:val="(%1)"/>
      <w:lvlJc w:val="left"/>
      <w:pPr>
        <w:tabs>
          <w:tab w:val="num" w:pos="1911"/>
        </w:tabs>
        <w:ind w:left="1911" w:hanging="709"/>
      </w:pPr>
    </w:lvl>
    <w:lvl w:ilvl="1">
      <w:start w:val="1"/>
      <w:numFmt w:val="lowerLetter"/>
      <w:pStyle w:val="ListNumber3Level2"/>
      <w:lvlText w:val="(%2)"/>
      <w:lvlJc w:val="left"/>
      <w:pPr>
        <w:tabs>
          <w:tab w:val="num" w:pos="2619"/>
        </w:tabs>
        <w:ind w:left="2619" w:hanging="708"/>
      </w:pPr>
    </w:lvl>
    <w:lvl w:ilvl="2">
      <w:start w:val="1"/>
      <w:numFmt w:val="bullet"/>
      <w:pStyle w:val="ListNumber3Level3"/>
      <w:lvlText w:val="–"/>
      <w:lvlJc w:val="left"/>
      <w:pPr>
        <w:tabs>
          <w:tab w:val="num" w:pos="3328"/>
        </w:tabs>
        <w:ind w:left="3328" w:hanging="709"/>
      </w:pPr>
      <w:rPr>
        <w:rFonts w:ascii="Times New Roman" w:hAnsi="Times New Roman"/>
      </w:rPr>
    </w:lvl>
    <w:lvl w:ilvl="3">
      <w:start w:val="1"/>
      <w:numFmt w:val="bullet"/>
      <w:pStyle w:val="ListNumber3Level4"/>
      <w:lvlText w:val=""/>
      <w:lvlJc w:val="left"/>
      <w:pPr>
        <w:tabs>
          <w:tab w:val="num" w:pos="4751"/>
        </w:tabs>
        <w:ind w:left="4751"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6" w15:restartNumberingAfterBreak="0">
    <w:nsid w:val="11576E82"/>
    <w:multiLevelType w:val="hybridMultilevel"/>
    <w:tmpl w:val="75C2F4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20B7201"/>
    <w:multiLevelType w:val="multilevel"/>
    <w:tmpl w:val="DD4654DE"/>
    <w:name w:val="ListNumberNumbering"/>
    <w:lvl w:ilvl="0">
      <w:start w:val="1"/>
      <w:numFmt w:val="decimal"/>
      <w:pStyle w:val="Listanumerowana"/>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8" w15:restartNumberingAfterBreak="0">
    <w:nsid w:val="1262685D"/>
    <w:multiLevelType w:val="multilevel"/>
    <w:tmpl w:val="3446BA6A"/>
    <w:name w:val="ListBullet4Numbering"/>
    <w:lvl w:ilvl="0">
      <w:start w:val="1"/>
      <w:numFmt w:val="bullet"/>
      <w:pStyle w:val="Listapunktowana4"/>
      <w:lvlText w:val=""/>
      <w:lvlJc w:val="left"/>
      <w:pPr>
        <w:tabs>
          <w:tab w:val="num" w:pos="1485"/>
        </w:tabs>
        <w:ind w:left="1485" w:hanging="283"/>
      </w:pPr>
      <w:rPr>
        <w:rFonts w:ascii="Symbol" w:hAnsi="Symbol"/>
      </w:rPr>
    </w:lvl>
    <w:lvl w:ilvl="1">
      <w:start w:val="1"/>
      <w:numFmt w:val="bullet"/>
      <w:pStyle w:val="ListBullet4Level2"/>
      <w:lvlText w:val=""/>
      <w:lvlJc w:val="left"/>
      <w:pPr>
        <w:tabs>
          <w:tab w:val="num" w:pos="1769"/>
        </w:tabs>
        <w:ind w:left="1769" w:hanging="284"/>
      </w:pPr>
      <w:rPr>
        <w:rFonts w:ascii="Symbol" w:hAnsi="Symbol"/>
      </w:rPr>
    </w:lvl>
    <w:lvl w:ilvl="2">
      <w:start w:val="1"/>
      <w:numFmt w:val="bullet"/>
      <w:pStyle w:val="ListBullet4Level3"/>
      <w:lvlText w:val=""/>
      <w:lvlJc w:val="left"/>
      <w:pPr>
        <w:tabs>
          <w:tab w:val="num" w:pos="2052"/>
        </w:tabs>
        <w:ind w:left="2052" w:hanging="283"/>
      </w:pPr>
      <w:rPr>
        <w:rFonts w:ascii="Symbol" w:hAnsi="Symbol"/>
      </w:rPr>
    </w:lvl>
    <w:lvl w:ilvl="3">
      <w:start w:val="1"/>
      <w:numFmt w:val="bullet"/>
      <w:pStyle w:val="ListBullet4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9" w15:restartNumberingAfterBreak="0">
    <w:nsid w:val="143D0A16"/>
    <w:multiLevelType w:val="multilevel"/>
    <w:tmpl w:val="F9F032D6"/>
    <w:name w:val="ListBullet3Numbering"/>
    <w:lvl w:ilvl="0">
      <w:start w:val="1"/>
      <w:numFmt w:val="bullet"/>
      <w:pStyle w:val="Listapunktowana3"/>
      <w:lvlText w:val=""/>
      <w:lvlJc w:val="left"/>
      <w:pPr>
        <w:tabs>
          <w:tab w:val="num" w:pos="1485"/>
        </w:tabs>
        <w:ind w:left="1485" w:hanging="283"/>
      </w:pPr>
      <w:rPr>
        <w:rFonts w:ascii="Symbol" w:hAnsi="Symbol"/>
      </w:rPr>
    </w:lvl>
    <w:lvl w:ilvl="1">
      <w:start w:val="1"/>
      <w:numFmt w:val="bullet"/>
      <w:pStyle w:val="ListBullet3Level2"/>
      <w:lvlText w:val=""/>
      <w:lvlJc w:val="left"/>
      <w:pPr>
        <w:tabs>
          <w:tab w:val="num" w:pos="1769"/>
        </w:tabs>
        <w:ind w:left="1769" w:hanging="284"/>
      </w:pPr>
      <w:rPr>
        <w:rFonts w:ascii="Symbol" w:hAnsi="Symbol"/>
      </w:rPr>
    </w:lvl>
    <w:lvl w:ilvl="2">
      <w:start w:val="1"/>
      <w:numFmt w:val="bullet"/>
      <w:pStyle w:val="ListBullet3Level3"/>
      <w:lvlText w:val=""/>
      <w:lvlJc w:val="left"/>
      <w:pPr>
        <w:tabs>
          <w:tab w:val="num" w:pos="2052"/>
        </w:tabs>
        <w:ind w:left="2052" w:hanging="283"/>
      </w:pPr>
      <w:rPr>
        <w:rFonts w:ascii="Symbol" w:hAnsi="Symbol"/>
      </w:rPr>
    </w:lvl>
    <w:lvl w:ilvl="3">
      <w:start w:val="1"/>
      <w:numFmt w:val="bullet"/>
      <w:pStyle w:val="ListBullet3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0" w15:restartNumberingAfterBreak="0">
    <w:nsid w:val="14A5233C"/>
    <w:multiLevelType w:val="hybridMultilevel"/>
    <w:tmpl w:val="BA9A37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72F0AC5"/>
    <w:multiLevelType w:val="multilevel"/>
    <w:tmpl w:val="EBA010FA"/>
    <w:name w:val="ListNumber2Numbering"/>
    <w:lvl w:ilvl="0">
      <w:start w:val="1"/>
      <w:numFmt w:val="decimal"/>
      <w:pStyle w:val="Listanumerowana2"/>
      <w:lvlText w:val="(%1)"/>
      <w:lvlJc w:val="left"/>
      <w:pPr>
        <w:tabs>
          <w:tab w:val="num" w:pos="1911"/>
        </w:tabs>
        <w:ind w:left="1911" w:hanging="709"/>
      </w:pPr>
    </w:lvl>
    <w:lvl w:ilvl="1">
      <w:start w:val="1"/>
      <w:numFmt w:val="lowerLetter"/>
      <w:pStyle w:val="ListNumber2Level2"/>
      <w:lvlText w:val="(%2)"/>
      <w:lvlJc w:val="left"/>
      <w:pPr>
        <w:tabs>
          <w:tab w:val="num" w:pos="2619"/>
        </w:tabs>
        <w:ind w:left="2619" w:hanging="708"/>
      </w:pPr>
    </w:lvl>
    <w:lvl w:ilvl="2">
      <w:start w:val="1"/>
      <w:numFmt w:val="bullet"/>
      <w:pStyle w:val="ListNumber2Level3"/>
      <w:lvlText w:val="–"/>
      <w:lvlJc w:val="left"/>
      <w:pPr>
        <w:tabs>
          <w:tab w:val="num" w:pos="3328"/>
        </w:tabs>
        <w:ind w:left="3328" w:hanging="709"/>
      </w:pPr>
      <w:rPr>
        <w:rFonts w:ascii="Times New Roman" w:hAnsi="Times New Roman"/>
      </w:rPr>
    </w:lvl>
    <w:lvl w:ilvl="3">
      <w:start w:val="1"/>
      <w:numFmt w:val="bullet"/>
      <w:pStyle w:val="ListNumber2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2" w15:restartNumberingAfterBreak="0">
    <w:nsid w:val="1C7B624F"/>
    <w:multiLevelType w:val="multilevel"/>
    <w:tmpl w:val="93AEE3C6"/>
    <w:name w:val="ListDash2Numbering"/>
    <w:lvl w:ilvl="0">
      <w:start w:val="1"/>
      <w:numFmt w:val="bullet"/>
      <w:pStyle w:val="ListDash2"/>
      <w:lvlText w:val="–"/>
      <w:lvlJc w:val="left"/>
      <w:pPr>
        <w:tabs>
          <w:tab w:val="num" w:pos="1485"/>
        </w:tabs>
        <w:ind w:left="1485" w:hanging="283"/>
      </w:pPr>
      <w:rPr>
        <w:rFonts w:ascii="Times New Roman" w:hAnsi="Times New Roman"/>
      </w:rPr>
    </w:lvl>
    <w:lvl w:ilvl="1">
      <w:start w:val="1"/>
      <w:numFmt w:val="bullet"/>
      <w:pStyle w:val="ListDash2Level2"/>
      <w:lvlText w:val="–"/>
      <w:lvlJc w:val="left"/>
      <w:pPr>
        <w:tabs>
          <w:tab w:val="num" w:pos="1769"/>
        </w:tabs>
        <w:ind w:left="1769" w:hanging="284"/>
      </w:pPr>
      <w:rPr>
        <w:rFonts w:ascii="Times New Roman" w:hAnsi="Times New Roman"/>
      </w:rPr>
    </w:lvl>
    <w:lvl w:ilvl="2">
      <w:start w:val="1"/>
      <w:numFmt w:val="bullet"/>
      <w:pStyle w:val="ListDash2Level3"/>
      <w:lvlText w:val="–"/>
      <w:lvlJc w:val="left"/>
      <w:pPr>
        <w:tabs>
          <w:tab w:val="num" w:pos="2052"/>
        </w:tabs>
        <w:ind w:left="2052" w:hanging="283"/>
      </w:pPr>
      <w:rPr>
        <w:rFonts w:ascii="Times New Roman" w:hAnsi="Times New Roman"/>
      </w:rPr>
    </w:lvl>
    <w:lvl w:ilvl="3">
      <w:start w:val="1"/>
      <w:numFmt w:val="bullet"/>
      <w:pStyle w:val="ListDash2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3" w15:restartNumberingAfterBreak="0">
    <w:nsid w:val="258A5B24"/>
    <w:multiLevelType w:val="hybridMultilevel"/>
    <w:tmpl w:val="6BEC9A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78B3426"/>
    <w:multiLevelType w:val="hybridMultilevel"/>
    <w:tmpl w:val="81E821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C8DFDF8"/>
    <w:multiLevelType w:val="multilevel"/>
    <w:tmpl w:val="8D0ED5B0"/>
    <w:name w:val="ListBullet2Numbering"/>
    <w:lvl w:ilvl="0">
      <w:start w:val="1"/>
      <w:numFmt w:val="bullet"/>
      <w:pStyle w:val="Listapunktowana2"/>
      <w:lvlText w:val=""/>
      <w:lvlJc w:val="left"/>
      <w:pPr>
        <w:tabs>
          <w:tab w:val="num" w:pos="1485"/>
        </w:tabs>
        <w:ind w:left="1485" w:hanging="283"/>
      </w:pPr>
      <w:rPr>
        <w:rFonts w:ascii="Symbol" w:hAnsi="Symbol"/>
      </w:rPr>
    </w:lvl>
    <w:lvl w:ilvl="1">
      <w:start w:val="1"/>
      <w:numFmt w:val="bullet"/>
      <w:pStyle w:val="ListBullet2Level2"/>
      <w:lvlText w:val=""/>
      <w:lvlJc w:val="left"/>
      <w:pPr>
        <w:tabs>
          <w:tab w:val="num" w:pos="1769"/>
        </w:tabs>
        <w:ind w:left="1769" w:hanging="284"/>
      </w:pPr>
      <w:rPr>
        <w:rFonts w:ascii="Symbol" w:hAnsi="Symbol"/>
      </w:rPr>
    </w:lvl>
    <w:lvl w:ilvl="2">
      <w:start w:val="1"/>
      <w:numFmt w:val="bullet"/>
      <w:pStyle w:val="ListBullet2Level3"/>
      <w:lvlText w:val=""/>
      <w:lvlJc w:val="left"/>
      <w:pPr>
        <w:tabs>
          <w:tab w:val="num" w:pos="2052"/>
        </w:tabs>
        <w:ind w:left="2052" w:hanging="283"/>
      </w:pPr>
      <w:rPr>
        <w:rFonts w:ascii="Symbol" w:hAnsi="Symbol"/>
      </w:rPr>
    </w:lvl>
    <w:lvl w:ilvl="3">
      <w:start w:val="1"/>
      <w:numFmt w:val="bullet"/>
      <w:pStyle w:val="ListBullet2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6" w15:restartNumberingAfterBreak="0">
    <w:nsid w:val="2D293CE3"/>
    <w:multiLevelType w:val="multilevel"/>
    <w:tmpl w:val="B95A6302"/>
    <w:name w:val="LegalNumParNumbering"/>
    <w:lvl w:ilvl="0">
      <w:start w:val="1"/>
      <w:numFmt w:val="decimal"/>
      <w:pStyle w:val="LegalNumPar"/>
      <w:lvlText w:val="%1."/>
      <w:lvlJc w:val="left"/>
      <w:pPr>
        <w:tabs>
          <w:tab w:val="num" w:pos="476"/>
        </w:tabs>
        <w:ind w:left="476" w:hanging="476"/>
      </w:pPr>
      <w:rPr>
        <w:rFonts w:hint="default"/>
      </w:rPr>
    </w:lvl>
    <w:lvl w:ilvl="1">
      <w:start w:val="1"/>
      <w:numFmt w:val="lowerLetter"/>
      <w:pStyle w:val="LegalNumPar2"/>
      <w:lvlText w:val="%2."/>
      <w:lvlJc w:val="left"/>
      <w:pPr>
        <w:tabs>
          <w:tab w:val="num" w:pos="952"/>
        </w:tabs>
        <w:ind w:left="952" w:hanging="476"/>
      </w:pPr>
      <w:rPr>
        <w:rFonts w:hint="default"/>
      </w:rPr>
    </w:lvl>
    <w:lvl w:ilvl="2">
      <w:start w:val="1"/>
      <w:numFmt w:val="lowerRoman"/>
      <w:pStyle w:val="LegalNumPar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7" w15:restartNumberingAfterBreak="0">
    <w:nsid w:val="2DB41340"/>
    <w:multiLevelType w:val="hybridMultilevel"/>
    <w:tmpl w:val="7A62A80A"/>
    <w:lvl w:ilvl="0" w:tplc="08090001">
      <w:start w:val="1"/>
      <w:numFmt w:val="bullet"/>
      <w:lvlText w:val=""/>
      <w:lvlJc w:val="left"/>
      <w:pPr>
        <w:ind w:left="1434" w:hanging="360"/>
      </w:pPr>
      <w:rPr>
        <w:rFonts w:ascii="Symbol" w:hAnsi="Symbol" w:hint="default"/>
      </w:rPr>
    </w:lvl>
    <w:lvl w:ilvl="1" w:tplc="08090003" w:tentative="1">
      <w:start w:val="1"/>
      <w:numFmt w:val="bullet"/>
      <w:lvlText w:val="o"/>
      <w:lvlJc w:val="left"/>
      <w:pPr>
        <w:ind w:left="2154" w:hanging="360"/>
      </w:pPr>
      <w:rPr>
        <w:rFonts w:ascii="Courier New" w:hAnsi="Courier New" w:cs="Courier New" w:hint="default"/>
      </w:rPr>
    </w:lvl>
    <w:lvl w:ilvl="2" w:tplc="08090005" w:tentative="1">
      <w:start w:val="1"/>
      <w:numFmt w:val="bullet"/>
      <w:lvlText w:val=""/>
      <w:lvlJc w:val="left"/>
      <w:pPr>
        <w:ind w:left="2874" w:hanging="360"/>
      </w:pPr>
      <w:rPr>
        <w:rFonts w:ascii="Wingdings" w:hAnsi="Wingdings" w:hint="default"/>
      </w:rPr>
    </w:lvl>
    <w:lvl w:ilvl="3" w:tplc="08090001" w:tentative="1">
      <w:start w:val="1"/>
      <w:numFmt w:val="bullet"/>
      <w:lvlText w:val=""/>
      <w:lvlJc w:val="left"/>
      <w:pPr>
        <w:ind w:left="3594" w:hanging="360"/>
      </w:pPr>
      <w:rPr>
        <w:rFonts w:ascii="Symbol" w:hAnsi="Symbol" w:hint="default"/>
      </w:rPr>
    </w:lvl>
    <w:lvl w:ilvl="4" w:tplc="08090003" w:tentative="1">
      <w:start w:val="1"/>
      <w:numFmt w:val="bullet"/>
      <w:lvlText w:val="o"/>
      <w:lvlJc w:val="left"/>
      <w:pPr>
        <w:ind w:left="4314" w:hanging="360"/>
      </w:pPr>
      <w:rPr>
        <w:rFonts w:ascii="Courier New" w:hAnsi="Courier New" w:cs="Courier New" w:hint="default"/>
      </w:rPr>
    </w:lvl>
    <w:lvl w:ilvl="5" w:tplc="08090005" w:tentative="1">
      <w:start w:val="1"/>
      <w:numFmt w:val="bullet"/>
      <w:lvlText w:val=""/>
      <w:lvlJc w:val="left"/>
      <w:pPr>
        <w:ind w:left="5034" w:hanging="360"/>
      </w:pPr>
      <w:rPr>
        <w:rFonts w:ascii="Wingdings" w:hAnsi="Wingdings" w:hint="default"/>
      </w:rPr>
    </w:lvl>
    <w:lvl w:ilvl="6" w:tplc="08090001" w:tentative="1">
      <w:start w:val="1"/>
      <w:numFmt w:val="bullet"/>
      <w:lvlText w:val=""/>
      <w:lvlJc w:val="left"/>
      <w:pPr>
        <w:ind w:left="5754" w:hanging="360"/>
      </w:pPr>
      <w:rPr>
        <w:rFonts w:ascii="Symbol" w:hAnsi="Symbol" w:hint="default"/>
      </w:rPr>
    </w:lvl>
    <w:lvl w:ilvl="7" w:tplc="08090003" w:tentative="1">
      <w:start w:val="1"/>
      <w:numFmt w:val="bullet"/>
      <w:lvlText w:val="o"/>
      <w:lvlJc w:val="left"/>
      <w:pPr>
        <w:ind w:left="6474" w:hanging="360"/>
      </w:pPr>
      <w:rPr>
        <w:rFonts w:ascii="Courier New" w:hAnsi="Courier New" w:cs="Courier New" w:hint="default"/>
      </w:rPr>
    </w:lvl>
    <w:lvl w:ilvl="8" w:tplc="08090005" w:tentative="1">
      <w:start w:val="1"/>
      <w:numFmt w:val="bullet"/>
      <w:lvlText w:val=""/>
      <w:lvlJc w:val="left"/>
      <w:pPr>
        <w:ind w:left="7194" w:hanging="360"/>
      </w:pPr>
      <w:rPr>
        <w:rFonts w:ascii="Wingdings" w:hAnsi="Wingdings" w:hint="default"/>
      </w:rPr>
    </w:lvl>
  </w:abstractNum>
  <w:abstractNum w:abstractNumId="18" w15:restartNumberingAfterBreak="0">
    <w:nsid w:val="2DF5551A"/>
    <w:multiLevelType w:val="hybridMultilevel"/>
    <w:tmpl w:val="389047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0904A12"/>
    <w:multiLevelType w:val="hybridMultilevel"/>
    <w:tmpl w:val="8FC602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6324F1E"/>
    <w:multiLevelType w:val="multilevel"/>
    <w:tmpl w:val="3184E108"/>
    <w:name w:val="ListDash3Numbering"/>
    <w:lvl w:ilvl="0">
      <w:start w:val="1"/>
      <w:numFmt w:val="bullet"/>
      <w:pStyle w:val="ListDash3"/>
      <w:lvlText w:val="–"/>
      <w:lvlJc w:val="left"/>
      <w:pPr>
        <w:tabs>
          <w:tab w:val="num" w:pos="1485"/>
        </w:tabs>
        <w:ind w:left="1485" w:hanging="283"/>
      </w:pPr>
      <w:rPr>
        <w:rFonts w:ascii="Times New Roman" w:hAnsi="Times New Roman"/>
      </w:rPr>
    </w:lvl>
    <w:lvl w:ilvl="1">
      <w:start w:val="1"/>
      <w:numFmt w:val="bullet"/>
      <w:pStyle w:val="ListDash3Level2"/>
      <w:lvlText w:val="–"/>
      <w:lvlJc w:val="left"/>
      <w:pPr>
        <w:tabs>
          <w:tab w:val="num" w:pos="1769"/>
        </w:tabs>
        <w:ind w:left="1769" w:hanging="284"/>
      </w:pPr>
      <w:rPr>
        <w:rFonts w:ascii="Times New Roman" w:hAnsi="Times New Roman"/>
      </w:rPr>
    </w:lvl>
    <w:lvl w:ilvl="2">
      <w:start w:val="1"/>
      <w:numFmt w:val="bullet"/>
      <w:pStyle w:val="ListDash3Level3"/>
      <w:lvlText w:val="–"/>
      <w:lvlJc w:val="left"/>
      <w:pPr>
        <w:tabs>
          <w:tab w:val="num" w:pos="2052"/>
        </w:tabs>
        <w:ind w:left="2052" w:hanging="283"/>
      </w:pPr>
      <w:rPr>
        <w:rFonts w:ascii="Times New Roman" w:hAnsi="Times New Roman"/>
      </w:rPr>
    </w:lvl>
    <w:lvl w:ilvl="3">
      <w:start w:val="1"/>
      <w:numFmt w:val="bullet"/>
      <w:pStyle w:val="ListDash3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1" w15:restartNumberingAfterBreak="0">
    <w:nsid w:val="37CB1E1C"/>
    <w:multiLevelType w:val="multilevel"/>
    <w:tmpl w:val="BD5C2CD6"/>
    <w:name w:val="ListDash1Numbering"/>
    <w:lvl w:ilvl="0">
      <w:start w:val="1"/>
      <w:numFmt w:val="bullet"/>
      <w:pStyle w:val="ListDash1"/>
      <w:lvlText w:val="–"/>
      <w:lvlJc w:val="left"/>
      <w:pPr>
        <w:tabs>
          <w:tab w:val="num" w:pos="765"/>
        </w:tabs>
        <w:ind w:left="765" w:hanging="283"/>
      </w:pPr>
      <w:rPr>
        <w:rFonts w:ascii="Times New Roman" w:hAnsi="Times New Roman"/>
      </w:rPr>
    </w:lvl>
    <w:lvl w:ilvl="1">
      <w:start w:val="1"/>
      <w:numFmt w:val="bullet"/>
      <w:pStyle w:val="ListDash1Level2"/>
      <w:lvlText w:val="–"/>
      <w:lvlJc w:val="left"/>
      <w:pPr>
        <w:tabs>
          <w:tab w:val="num" w:pos="1049"/>
        </w:tabs>
        <w:ind w:left="1049" w:hanging="284"/>
      </w:pPr>
      <w:rPr>
        <w:rFonts w:ascii="Times New Roman" w:hAnsi="Times New Roman"/>
      </w:rPr>
    </w:lvl>
    <w:lvl w:ilvl="2">
      <w:start w:val="1"/>
      <w:numFmt w:val="bullet"/>
      <w:pStyle w:val="ListDash1Level3"/>
      <w:lvlText w:val="–"/>
      <w:lvlJc w:val="left"/>
      <w:pPr>
        <w:tabs>
          <w:tab w:val="num" w:pos="1332"/>
        </w:tabs>
        <w:ind w:left="1332" w:hanging="283"/>
      </w:pPr>
      <w:rPr>
        <w:rFonts w:ascii="Times New Roman" w:hAnsi="Times New Roman"/>
      </w:rPr>
    </w:lvl>
    <w:lvl w:ilvl="3">
      <w:start w:val="1"/>
      <w:numFmt w:val="bullet"/>
      <w:pStyle w:val="ListDash1Level4"/>
      <w:lvlText w:val="–"/>
      <w:lvlJc w:val="left"/>
      <w:pPr>
        <w:tabs>
          <w:tab w:val="num" w:pos="1616"/>
        </w:tabs>
        <w:ind w:left="161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2" w15:restartNumberingAfterBreak="0">
    <w:nsid w:val="38BF3A8F"/>
    <w:multiLevelType w:val="hybridMultilevel"/>
    <w:tmpl w:val="95E4F5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A7730C4"/>
    <w:multiLevelType w:val="multilevel"/>
    <w:tmpl w:val="7B945696"/>
    <w:name w:val="ListBullet1Numbering"/>
    <w:lvl w:ilvl="0">
      <w:start w:val="1"/>
      <w:numFmt w:val="bullet"/>
      <w:lvlText w:val=""/>
      <w:lvlJc w:val="left"/>
      <w:pPr>
        <w:tabs>
          <w:tab w:val="num" w:pos="765"/>
        </w:tabs>
        <w:ind w:left="765" w:hanging="283"/>
      </w:pPr>
      <w:rPr>
        <w:rFonts w:ascii="Symbol" w:hAnsi="Symbol"/>
      </w:rPr>
    </w:lvl>
    <w:lvl w:ilvl="1">
      <w:start w:val="1"/>
      <w:numFmt w:val="bullet"/>
      <w:lvlText w:val=""/>
      <w:lvlJc w:val="left"/>
      <w:pPr>
        <w:tabs>
          <w:tab w:val="num" w:pos="1049"/>
        </w:tabs>
        <w:ind w:left="1049" w:hanging="284"/>
      </w:pPr>
      <w:rPr>
        <w:rFonts w:ascii="Symbol" w:hAnsi="Symbol"/>
      </w:rPr>
    </w:lvl>
    <w:lvl w:ilvl="2">
      <w:start w:val="1"/>
      <w:numFmt w:val="bullet"/>
      <w:lvlText w:val=""/>
      <w:lvlJc w:val="left"/>
      <w:pPr>
        <w:tabs>
          <w:tab w:val="num" w:pos="1332"/>
        </w:tabs>
        <w:ind w:left="1332" w:hanging="283"/>
      </w:pPr>
      <w:rPr>
        <w:rFonts w:ascii="Symbol" w:hAnsi="Symbol"/>
      </w:rPr>
    </w:lvl>
    <w:lvl w:ilvl="3">
      <w:start w:val="1"/>
      <w:numFmt w:val="bullet"/>
      <w:lvlText w:val=""/>
      <w:lvlJc w:val="left"/>
      <w:pPr>
        <w:tabs>
          <w:tab w:val="num" w:pos="1616"/>
        </w:tabs>
        <w:ind w:left="161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4" w15:restartNumberingAfterBreak="0">
    <w:nsid w:val="3ED93ED2"/>
    <w:multiLevelType w:val="hybridMultilevel"/>
    <w:tmpl w:val="72C445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29E662A"/>
    <w:multiLevelType w:val="multilevel"/>
    <w:tmpl w:val="BE507772"/>
    <w:name w:val="ListNumber1Numbering"/>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6" w15:restartNumberingAfterBreak="0">
    <w:nsid w:val="42B13B24"/>
    <w:multiLevelType w:val="hybridMultilevel"/>
    <w:tmpl w:val="23A6E2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3600375"/>
    <w:multiLevelType w:val="hybridMultilevel"/>
    <w:tmpl w:val="9C6EB7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E1A982C"/>
    <w:multiLevelType w:val="multilevel"/>
    <w:tmpl w:val="2E34040E"/>
    <w:name w:val="ListBulletNumbering"/>
    <w:lvl w:ilvl="0">
      <w:start w:val="1"/>
      <w:numFmt w:val="bullet"/>
      <w:pStyle w:val="Listapunktowana"/>
      <w:lvlText w:val=""/>
      <w:lvlJc w:val="left"/>
      <w:pPr>
        <w:tabs>
          <w:tab w:val="num" w:pos="283"/>
        </w:tabs>
        <w:ind w:left="283" w:hanging="283"/>
      </w:pPr>
      <w:rPr>
        <w:rFonts w:ascii="Symbol" w:hAnsi="Symbol"/>
      </w:rPr>
    </w:lvl>
    <w:lvl w:ilvl="1">
      <w:start w:val="1"/>
      <w:numFmt w:val="bullet"/>
      <w:pStyle w:val="ListBulletLevel2"/>
      <w:lvlText w:val=""/>
      <w:lvlJc w:val="left"/>
      <w:pPr>
        <w:tabs>
          <w:tab w:val="num" w:pos="567"/>
        </w:tabs>
        <w:ind w:left="567" w:hanging="284"/>
      </w:pPr>
      <w:rPr>
        <w:rFonts w:ascii="Symbol" w:hAnsi="Symbol"/>
      </w:rPr>
    </w:lvl>
    <w:lvl w:ilvl="2">
      <w:start w:val="1"/>
      <w:numFmt w:val="bullet"/>
      <w:pStyle w:val="ListBulletLevel3"/>
      <w:lvlText w:val=""/>
      <w:lvlJc w:val="left"/>
      <w:pPr>
        <w:tabs>
          <w:tab w:val="num" w:pos="850"/>
        </w:tabs>
        <w:ind w:left="850" w:hanging="283"/>
      </w:pPr>
      <w:rPr>
        <w:rFonts w:ascii="Symbol" w:hAnsi="Symbol"/>
      </w:rPr>
    </w:lvl>
    <w:lvl w:ilvl="3">
      <w:start w:val="1"/>
      <w:numFmt w:val="bullet"/>
      <w:pStyle w:val="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9" w15:restartNumberingAfterBreak="0">
    <w:nsid w:val="5072619B"/>
    <w:multiLevelType w:val="multilevel"/>
    <w:tmpl w:val="6C824C8E"/>
    <w:name w:val="ListDashNumbering"/>
    <w:lvl w:ilvl="0">
      <w:start w:val="1"/>
      <w:numFmt w:val="bullet"/>
      <w:pStyle w:val="ListDash"/>
      <w:lvlText w:val="–"/>
      <w:lvlJc w:val="left"/>
      <w:pPr>
        <w:tabs>
          <w:tab w:val="num" w:pos="283"/>
        </w:tabs>
        <w:ind w:left="283" w:hanging="283"/>
      </w:pPr>
      <w:rPr>
        <w:rFonts w:ascii="Times New Roman" w:hAnsi="Times New Roman"/>
      </w:rPr>
    </w:lvl>
    <w:lvl w:ilvl="1">
      <w:start w:val="1"/>
      <w:numFmt w:val="bullet"/>
      <w:pStyle w:val="ListDashLevel2"/>
      <w:lvlText w:val="–"/>
      <w:lvlJc w:val="left"/>
      <w:pPr>
        <w:tabs>
          <w:tab w:val="num" w:pos="567"/>
        </w:tabs>
        <w:ind w:left="567" w:hanging="284"/>
      </w:pPr>
      <w:rPr>
        <w:rFonts w:ascii="Times New Roman" w:hAnsi="Times New Roman"/>
      </w:rPr>
    </w:lvl>
    <w:lvl w:ilvl="2">
      <w:start w:val="1"/>
      <w:numFmt w:val="bullet"/>
      <w:pStyle w:val="ListDashLevel3"/>
      <w:lvlText w:val="–"/>
      <w:lvlJc w:val="left"/>
      <w:pPr>
        <w:tabs>
          <w:tab w:val="num" w:pos="850"/>
        </w:tabs>
        <w:ind w:left="850" w:hanging="283"/>
      </w:pPr>
      <w:rPr>
        <w:rFonts w:ascii="Times New Roman" w:hAnsi="Times New Roman"/>
      </w:rPr>
    </w:lvl>
    <w:lvl w:ilvl="3">
      <w:start w:val="1"/>
      <w:numFmt w:val="bullet"/>
      <w:pStyle w:val="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0" w15:restartNumberingAfterBreak="0">
    <w:nsid w:val="53EF2FC4"/>
    <w:multiLevelType w:val="hybridMultilevel"/>
    <w:tmpl w:val="3A94D0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97768FC"/>
    <w:multiLevelType w:val="hybridMultilevel"/>
    <w:tmpl w:val="A9C44B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25E0634"/>
    <w:multiLevelType w:val="hybridMultilevel"/>
    <w:tmpl w:val="78A0134A"/>
    <w:lvl w:ilvl="0" w:tplc="AE8491B0">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5B932A4"/>
    <w:multiLevelType w:val="hybridMultilevel"/>
    <w:tmpl w:val="DCC4E2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977472E"/>
    <w:multiLevelType w:val="multilevel"/>
    <w:tmpl w:val="7CA66D90"/>
    <w:name w:val="ListNumber4Numbering"/>
    <w:lvl w:ilvl="0">
      <w:start w:val="1"/>
      <w:numFmt w:val="decimal"/>
      <w:pStyle w:val="Listanumerowana4"/>
      <w:lvlText w:val="(%1)"/>
      <w:lvlJc w:val="left"/>
      <w:pPr>
        <w:tabs>
          <w:tab w:val="num" w:pos="1911"/>
        </w:tabs>
        <w:ind w:left="1911" w:hanging="709"/>
      </w:pPr>
    </w:lvl>
    <w:lvl w:ilvl="1">
      <w:start w:val="1"/>
      <w:numFmt w:val="lowerLetter"/>
      <w:pStyle w:val="ListNumber4Level2"/>
      <w:lvlText w:val="(%2)"/>
      <w:lvlJc w:val="left"/>
      <w:pPr>
        <w:tabs>
          <w:tab w:val="num" w:pos="2619"/>
        </w:tabs>
        <w:ind w:left="2619" w:hanging="708"/>
      </w:pPr>
    </w:lvl>
    <w:lvl w:ilvl="2">
      <w:start w:val="1"/>
      <w:numFmt w:val="bullet"/>
      <w:pStyle w:val="ListNumber4Level3"/>
      <w:lvlText w:val="–"/>
      <w:lvlJc w:val="left"/>
      <w:pPr>
        <w:tabs>
          <w:tab w:val="num" w:pos="3328"/>
        </w:tabs>
        <w:ind w:left="3328" w:hanging="709"/>
      </w:pPr>
      <w:rPr>
        <w:rFonts w:ascii="Times New Roman" w:hAnsi="Times New Roman"/>
      </w:rPr>
    </w:lvl>
    <w:lvl w:ilvl="3">
      <w:start w:val="1"/>
      <w:numFmt w:val="bullet"/>
      <w:pStyle w:val="ListNumber4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5" w15:restartNumberingAfterBreak="0">
    <w:nsid w:val="6E16021E"/>
    <w:multiLevelType w:val="hybridMultilevel"/>
    <w:tmpl w:val="BBDA094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6E2F4545"/>
    <w:multiLevelType w:val="hybridMultilevel"/>
    <w:tmpl w:val="3D4C06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4AD5C21"/>
    <w:multiLevelType w:val="hybridMultilevel"/>
    <w:tmpl w:val="565ED66A"/>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38" w15:restartNumberingAfterBreak="0">
    <w:nsid w:val="7836769C"/>
    <w:multiLevelType w:val="hybridMultilevel"/>
    <w:tmpl w:val="080043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C65145E"/>
    <w:multiLevelType w:val="multilevel"/>
    <w:tmpl w:val="B1048310"/>
    <w:name w:val="EurolookHeading"/>
    <w:lvl w:ilvl="0">
      <w:start w:val="1"/>
      <w:numFmt w:val="decimal"/>
      <w:pStyle w:val="Nagwek1"/>
      <w:lvlText w:val="%1."/>
      <w:lvlJc w:val="left"/>
      <w:pPr>
        <w:tabs>
          <w:tab w:val="num" w:pos="482"/>
        </w:tabs>
        <w:ind w:left="482" w:hanging="482"/>
      </w:pPr>
    </w:lvl>
    <w:lvl w:ilvl="1">
      <w:start w:val="1"/>
      <w:numFmt w:val="decimal"/>
      <w:pStyle w:val="Nagwek2"/>
      <w:lvlText w:val="%1.%2."/>
      <w:lvlJc w:val="left"/>
      <w:pPr>
        <w:tabs>
          <w:tab w:val="num" w:pos="5682"/>
        </w:tabs>
        <w:ind w:left="5682" w:hanging="720"/>
      </w:pPr>
    </w:lvl>
    <w:lvl w:ilvl="2">
      <w:start w:val="1"/>
      <w:numFmt w:val="decimal"/>
      <w:pStyle w:val="Nagwek3"/>
      <w:lvlText w:val="%1.%2.%3."/>
      <w:lvlJc w:val="left"/>
      <w:pPr>
        <w:tabs>
          <w:tab w:val="num" w:pos="1922"/>
        </w:tabs>
        <w:ind w:left="1922" w:hanging="720"/>
      </w:pPr>
    </w:lvl>
    <w:lvl w:ilvl="3">
      <w:start w:val="1"/>
      <w:numFmt w:val="decimal"/>
      <w:pStyle w:val="Nagwek4"/>
      <w:lvlText w:val="%1.%2.%3.%4."/>
      <w:lvlJc w:val="left"/>
      <w:pPr>
        <w:tabs>
          <w:tab w:val="num" w:pos="1922"/>
        </w:tabs>
        <w:ind w:left="1922" w:hanging="720"/>
      </w:pPr>
    </w:lvl>
    <w:lvl w:ilvl="4">
      <w:start w:val="1"/>
      <w:numFmt w:val="decimal"/>
      <w:pStyle w:val="Nagwek5"/>
      <w:lvlText w:val="%1.%2.%3.%4.%5."/>
      <w:lvlJc w:val="left"/>
      <w:pPr>
        <w:tabs>
          <w:tab w:val="num" w:pos="2880"/>
        </w:tabs>
        <w:ind w:left="3838" w:hanging="958"/>
      </w:pPr>
    </w:lvl>
    <w:lvl w:ilvl="5">
      <w:start w:val="1"/>
      <w:numFmt w:val="decimal"/>
      <w:pStyle w:val="Nagwek6"/>
      <w:lvlText w:val="%1.%2.%3.%4.%5.%6."/>
      <w:lvlJc w:val="left"/>
      <w:pPr>
        <w:tabs>
          <w:tab w:val="num" w:pos="2880"/>
        </w:tabs>
        <w:ind w:left="3838" w:hanging="958"/>
      </w:pPr>
    </w:lvl>
    <w:lvl w:ilvl="6">
      <w:start w:val="1"/>
      <w:numFmt w:val="decimal"/>
      <w:pStyle w:val="Nagwek7"/>
      <w:lvlText w:val="%1.%2.%3.%4.%5.%6.%7."/>
      <w:lvlJc w:val="left"/>
      <w:pPr>
        <w:tabs>
          <w:tab w:val="num" w:pos="2880"/>
        </w:tabs>
        <w:ind w:left="3838" w:hanging="958"/>
      </w:pPr>
    </w:lvl>
    <w:lvl w:ilvl="7">
      <w:start w:val="1"/>
      <w:numFmt w:val="decimal"/>
      <w:pStyle w:val="Nagwek8"/>
      <w:lvlText w:val="%1.%2.%3.%4.%5.%6.%7.%8."/>
      <w:lvlJc w:val="left"/>
      <w:pPr>
        <w:tabs>
          <w:tab w:val="num" w:pos="2880"/>
        </w:tabs>
        <w:ind w:left="3838" w:hanging="958"/>
      </w:pPr>
    </w:lvl>
    <w:lvl w:ilvl="8">
      <w:start w:val="1"/>
      <w:numFmt w:val="decimal"/>
      <w:pStyle w:val="Nagwek9"/>
      <w:lvlText w:val="%1.%2.%3.%4.%5.%6.%7.%8.%9."/>
      <w:lvlJc w:val="left"/>
      <w:pPr>
        <w:tabs>
          <w:tab w:val="num" w:pos="2880"/>
        </w:tabs>
        <w:ind w:left="3838" w:hanging="958"/>
      </w:pPr>
    </w:lvl>
  </w:abstractNum>
  <w:abstractNum w:abstractNumId="40" w15:restartNumberingAfterBreak="0">
    <w:nsid w:val="7C651460"/>
    <w:multiLevelType w:val="singleLevel"/>
    <w:tmpl w:val="DCAA060D"/>
    <w:name w:val="AnnexNumbering"/>
    <w:lvl w:ilvl="0">
      <w:start w:val="1"/>
      <w:numFmt w:val="upperLetter"/>
      <w:pStyle w:val="AnnexTitle"/>
      <w:lvlText w:val="Annex %1"/>
      <w:lvlJc w:val="left"/>
      <w:pPr>
        <w:tabs>
          <w:tab w:val="num" w:pos="2268"/>
        </w:tabs>
        <w:ind w:left="2268" w:hanging="2268"/>
      </w:pPr>
      <w:rPr>
        <w:rFonts w:hint="default"/>
      </w:rPr>
    </w:lvl>
  </w:abstractNum>
  <w:num w:numId="1">
    <w:abstractNumId w:val="3"/>
  </w:num>
  <w:num w:numId="2">
    <w:abstractNumId w:val="20"/>
  </w:num>
  <w:num w:numId="3">
    <w:abstractNumId w:val="12"/>
  </w:num>
  <w:num w:numId="4">
    <w:abstractNumId w:val="21"/>
  </w:num>
  <w:num w:numId="5">
    <w:abstractNumId w:val="29"/>
  </w:num>
  <w:num w:numId="6">
    <w:abstractNumId w:val="34"/>
  </w:num>
  <w:num w:numId="7">
    <w:abstractNumId w:val="5"/>
  </w:num>
  <w:num w:numId="8">
    <w:abstractNumId w:val="11"/>
  </w:num>
  <w:num w:numId="9">
    <w:abstractNumId w:val="25"/>
  </w:num>
  <w:num w:numId="10">
    <w:abstractNumId w:val="7"/>
  </w:num>
  <w:num w:numId="11">
    <w:abstractNumId w:val="8"/>
  </w:num>
  <w:num w:numId="12">
    <w:abstractNumId w:val="9"/>
  </w:num>
  <w:num w:numId="13">
    <w:abstractNumId w:val="15"/>
  </w:num>
  <w:num w:numId="14">
    <w:abstractNumId w:val="28"/>
  </w:num>
  <w:num w:numId="15">
    <w:abstractNumId w:val="39"/>
  </w:num>
  <w:num w:numId="16">
    <w:abstractNumId w:val="16"/>
  </w:num>
  <w:num w:numId="17">
    <w:abstractNumId w:val="40"/>
  </w:num>
  <w:num w:numId="18">
    <w:abstractNumId w:val="37"/>
  </w:num>
  <w:num w:numId="19">
    <w:abstractNumId w:val="24"/>
  </w:num>
  <w:num w:numId="20">
    <w:abstractNumId w:val="1"/>
  </w:num>
  <w:num w:numId="21">
    <w:abstractNumId w:val="35"/>
  </w:num>
  <w:num w:numId="22">
    <w:abstractNumId w:val="4"/>
  </w:num>
  <w:num w:numId="23">
    <w:abstractNumId w:val="2"/>
  </w:num>
  <w:num w:numId="24">
    <w:abstractNumId w:val="22"/>
  </w:num>
  <w:num w:numId="25">
    <w:abstractNumId w:val="33"/>
  </w:num>
  <w:num w:numId="26">
    <w:abstractNumId w:val="14"/>
  </w:num>
  <w:num w:numId="27">
    <w:abstractNumId w:val="13"/>
  </w:num>
  <w:num w:numId="28">
    <w:abstractNumId w:val="31"/>
  </w:num>
  <w:num w:numId="29">
    <w:abstractNumId w:val="38"/>
  </w:num>
  <w:num w:numId="30">
    <w:abstractNumId w:val="10"/>
  </w:num>
  <w:num w:numId="31">
    <w:abstractNumId w:val="26"/>
  </w:num>
  <w:num w:numId="32">
    <w:abstractNumId w:val="27"/>
  </w:num>
  <w:num w:numId="33">
    <w:abstractNumId w:val="19"/>
  </w:num>
  <w:num w:numId="34">
    <w:abstractNumId w:val="39"/>
  </w:num>
  <w:num w:numId="35">
    <w:abstractNumId w:val="17"/>
  </w:num>
  <w:num w:numId="36">
    <w:abstractNumId w:val="36"/>
  </w:num>
  <w:num w:numId="37">
    <w:abstractNumId w:val="39"/>
  </w:num>
  <w:num w:numId="38">
    <w:abstractNumId w:val="6"/>
  </w:num>
  <w:num w:numId="39">
    <w:abstractNumId w:val="18"/>
  </w:num>
  <w:num w:numId="40">
    <w:abstractNumId w:val="0"/>
  </w:num>
  <w:num w:numId="41">
    <w:abstractNumId w:val="32"/>
  </w:num>
  <w:num w:numId="42">
    <w:abstractNumId w:val="30"/>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hideSpellingErrors/>
  <w:hideGrammaticalErrors/>
  <w:activeWritingStyle w:appName="MSWord" w:lang="de-DE" w:vendorID="64" w:dllVersion="6" w:nlCheck="1" w:checkStyle="0"/>
  <w:activeWritingStyle w:appName="MSWord" w:lang="en-GB" w:vendorID="64" w:dllVersion="6" w:nlCheck="1" w:checkStyle="1"/>
  <w:activeWritingStyle w:appName="MSWord" w:lang="fr-BE" w:vendorID="64" w:dllVersion="6" w:nlCheck="1" w:checkStyle="0"/>
  <w:activeWritingStyle w:appName="MSWord" w:lang="en-US" w:vendorID="64" w:dllVersion="6" w:nlCheck="1" w:checkStyle="1"/>
  <w:activeWritingStyle w:appName="MSWord" w:lang="pt-PT" w:vendorID="64" w:dllVersion="6" w:nlCheck="1" w:checkStyle="0"/>
  <w:activeWritingStyle w:appName="MSWord" w:lang="fr-FR" w:vendorID="64" w:dllVersion="6" w:nlCheck="1" w:checkStyle="0"/>
  <w:activeWritingStyle w:appName="MSWord" w:lang="en-IE" w:vendorID="64" w:dllVersion="6" w:nlCheck="1" w:checkStyle="1"/>
  <w:proofState w:spelling="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49"/>
  </w:hdrShapeDefaults>
  <w:footnotePr>
    <w:footnote w:id="-1"/>
    <w:footnote w:id="0"/>
    <w:footnote w:id="1"/>
  </w:footnotePr>
  <w:endnotePr>
    <w:endnote w:id="-1"/>
    <w:endnote w:id="0"/>
    <w:endnote w:id="1"/>
  </w:endnotePr>
  <w:compat>
    <w:doNotUseHTMLParagraphAutoSpacing/>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DocStatus" w:val="Green"/>
    <w:docVar w:name="LW_CORRIGENDUM" w:val="&lt;UNUSED&gt;"/>
    <w:docVar w:name="LW_COVERPAGE_EXISTS" w:val="True"/>
    <w:docVar w:name="LW_COVERPAGE_GUID" w:val="A5A81641-F284-40A6-9DE0-4C77D841438C"/>
    <w:docVar w:name="LW_COVERPAGE_TYPE" w:val="1"/>
    <w:docVar w:name="LW_CROSSREFERENCE" w:val="&lt;UNUSED&gt;"/>
    <w:docVar w:name="LW_DocType" w:val="EUROLOOK"/>
    <w:docVar w:name="LW_EMISSION" w:val="11.3.2020"/>
    <w:docVar w:name="LW_EMISSION_ISODATE" w:val="2020-03-11"/>
    <w:docVar w:name="LW_EMISSION_LOCATION" w:val="BRX"/>
    <w:docVar w:name="LW_EMISSION_PREFIX" w:val="Bruksela, dnia "/>
    <w:docVar w:name="LW_EMISSION_SUFFIX" w:val=" r."/>
    <w:docVar w:name="LW_ID_DOCTYPE_NONLW" w:val="CP-014"/>
    <w:docVar w:name="LW_LANGUE" w:val="PL"/>
    <w:docVar w:name="LW_LEVEL_OF_SENSITIVITY" w:val="Standard treatment"/>
    <w:docVar w:name="LW_NOM.INST" w:val="KOMISJA EUROPEJSKA"/>
    <w:docVar w:name="LW_NOM.INST_JOINTDOC" w:val="&lt;EMPTY&gt;"/>
    <w:docVar w:name="LW_PART_NBR" w:val="1"/>
    <w:docVar w:name="LW_PART_NBR_TOTAL" w:val="1"/>
    <w:docVar w:name="LW_REF.INST.NEW" w:val="COM"/>
    <w:docVar w:name="LW_REF.INST.NEW_ADOPTED" w:val="final"/>
    <w:docVar w:name="LW_REF.INST.NEW_TEXT" w:val="(2020) 98"/>
    <w:docVar w:name="LW_REF.INTERNE" w:val="&lt;UNUSED&gt;"/>
    <w:docVar w:name="LW_SENSITIVITY" w:val="&lt;?xml version=&quot;1.0&quot; encoding=&quot;utf-8&quot;?&gt;_x000d__x000a_&lt;SensitivityLevel xmlns:xsi=&quot;http://www.w3.org/2001/XMLSchema-instance&quot; xmlns:xsd=&quot;http://www.w3.org/2001/XMLSchema&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Nowy plan dzia\u322?ania UE dotycz\u261?cy gospodarki o obiegu zamkni\u281?tym_x000d__x000b_na rzecz czystszej i bardziej konkurencyjnej Europy"/>
    <w:docVar w:name="LW_TYPE.DOC.CP" w:val="KOMUNIKAT KOMISJI DO PARLAMENTU EUROPEJSKIEGO, RADY, EUROPEJSKIEGO KOMITETU EKONOMICZNO-SPO\u321?ECZNEGO I KOMITETU REGIONÓW"/>
    <w:docVar w:name="LW_TYPE.DOC.CP.USERTEXT" w:val="&lt;EMPTY&gt;"/>
  </w:docVars>
  <w:rsids>
    <w:rsidRoot w:val="00CC212B"/>
    <w:rsid w:val="009635FF"/>
    <w:rsid w:val="00CC212B"/>
    <w:rsid w:val="00E24D3D"/>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308FDC8"/>
  <w15:docId w15:val="{3BD97647-49D6-48C6-A738-CEA7F04803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sz w:val="24"/>
        <w:lang w:val="pl-PL" w:eastAsia="en-IE" w:bidi="ar-SA"/>
      </w:rPr>
    </w:rPrDefault>
    <w:pPrDefault/>
  </w:docDefaults>
  <w:latentStyles w:defLockedState="1" w:defUIPriority="0" w:defSemiHidden="0" w:defUnhideWhenUsed="0" w:defQFormat="0" w:count="376">
    <w:lsdException w:name="Normal" w:uiPriority="90" w:qFormat="1"/>
    <w:lsdException w:name="heading 1" w:qFormat="1"/>
    <w:lsdException w:name="heading 2" w:qFormat="1"/>
    <w:lsdException w:name="heading 3" w:uiPriority="90" w:qFormat="1"/>
    <w:lsdException w:name="heading 4" w:uiPriority="90" w:qFormat="1"/>
    <w:lsdException w:name="heading 5" w:semiHidden="1"/>
    <w:lsdException w:name="heading 6" w:semiHidden="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99" w:unhideWhenUsed="1"/>
    <w:lsdException w:name="toc 4" w:semiHidden="1" w:uiPriority="9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uiPriority="99" w:unhideWhenUsed="1"/>
    <w:lsdException w:name="footer" w:uiPriority="99" w:unhideWhenUsed="1"/>
    <w:lsdException w:name="index heading" w:semiHidden="1" w:unhideWhenUsed="1"/>
    <w:lsdException w:name="caption" w:unhideWhenUsed="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iPriority="90" w:unhideWhenUsed="1" w:qFormat="1"/>
    <w:lsdException w:name="toa heading" w:semiHidden="1" w:unhideWhenUsed="1"/>
    <w:lsdException w:name="List" w:semiHidden="1" w:unhideWhenUsed="1"/>
    <w:lsdException w:name="List Bullet" w:uiPriority="99" w:unhideWhenUsed="1"/>
    <w:lsdException w:name="List 2" w:semiHidden="1" w:unhideWhenUsed="1"/>
    <w:lsdException w:name="List 3" w:semiHidden="1" w:unhideWhenUsed="1"/>
    <w:lsdException w:name="List 4" w:semiHidden="1"/>
    <w:lsdException w:name="List 5" w:semiHidden="1"/>
    <w:lsdException w:name="List Bullet 2" w:unhideWhenUsed="1"/>
    <w:lsdException w:name="List Bullet 3" w:unhideWhenUsed="1"/>
    <w:lsdException w:name="List Bullet 4" w:unhideWhenUsed="1"/>
    <w:lsdException w:name="List Bullet 5" w:semiHidden="1" w:unhideWhenUsed="1"/>
    <w:lsdException w:name="List Number 2" w:unhideWhenUsed="1"/>
    <w:lsdException w:name="List Number 3" w:unhideWhenUsed="1"/>
    <w:lsdException w:name="List Number 4" w:unhideWhenUsed="1"/>
    <w:lsdException w:name="List Number 5" w:semiHidden="1" w:unhideWhenUsed="1"/>
    <w:lsdException w:name="Closing" w:semiHidden="1" w:unhideWhenUsed="1"/>
    <w:lsdException w:name="Signature"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alutation"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39" w:unhideWhenUsed="1"/>
    <w:lsdException w:name="Table Theme" w:semiHidden="1" w:unhideWhenUsed="1"/>
    <w:lsdException w:name="Placeholder Text" w:semiHidden="1" w:uiPriority="99"/>
    <w:lsdException w:name="No Spacing"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ny">
    <w:name w:val="Normal"/>
    <w:uiPriority w:val="90"/>
    <w:qFormat/>
    <w:pPr>
      <w:spacing w:after="240"/>
      <w:jc w:val="both"/>
    </w:pPr>
  </w:style>
  <w:style w:type="paragraph" w:styleId="Nagwek1">
    <w:name w:val="heading 1"/>
    <w:basedOn w:val="Normalny"/>
    <w:next w:val="Text1"/>
    <w:link w:val="Nagwek1Znak"/>
    <w:qFormat/>
    <w:pPr>
      <w:keepNext/>
      <w:numPr>
        <w:numId w:val="15"/>
      </w:numPr>
      <w:spacing w:before="240"/>
      <w:outlineLvl w:val="0"/>
    </w:pPr>
    <w:rPr>
      <w:b/>
      <w:smallCaps/>
    </w:rPr>
  </w:style>
  <w:style w:type="paragraph" w:styleId="Nagwek2">
    <w:name w:val="heading 2"/>
    <w:basedOn w:val="Normalny"/>
    <w:next w:val="Text2"/>
    <w:link w:val="Nagwek2Znak"/>
    <w:qFormat/>
    <w:pPr>
      <w:keepNext/>
      <w:numPr>
        <w:ilvl w:val="1"/>
        <w:numId w:val="15"/>
      </w:numPr>
      <w:tabs>
        <w:tab w:val="clear" w:pos="5682"/>
        <w:tab w:val="num" w:pos="709"/>
      </w:tabs>
      <w:ind w:left="709" w:hanging="709"/>
      <w:outlineLvl w:val="1"/>
    </w:pPr>
    <w:rPr>
      <w:b/>
    </w:rPr>
  </w:style>
  <w:style w:type="paragraph" w:styleId="Nagwek3">
    <w:name w:val="heading 3"/>
    <w:basedOn w:val="Normalny"/>
    <w:next w:val="Text3"/>
    <w:uiPriority w:val="90"/>
    <w:qFormat/>
    <w:pPr>
      <w:keepNext/>
      <w:numPr>
        <w:ilvl w:val="2"/>
        <w:numId w:val="15"/>
      </w:numPr>
      <w:outlineLvl w:val="2"/>
    </w:pPr>
    <w:rPr>
      <w:i/>
    </w:rPr>
  </w:style>
  <w:style w:type="paragraph" w:styleId="Nagwek4">
    <w:name w:val="heading 4"/>
    <w:basedOn w:val="Normalny"/>
    <w:next w:val="Text4"/>
    <w:uiPriority w:val="90"/>
    <w:qFormat/>
    <w:pPr>
      <w:keepNext/>
      <w:numPr>
        <w:ilvl w:val="3"/>
        <w:numId w:val="15"/>
      </w:numPr>
      <w:outlineLvl w:val="3"/>
    </w:pPr>
  </w:style>
  <w:style w:type="paragraph" w:styleId="Nagwek5">
    <w:name w:val="heading 5"/>
    <w:basedOn w:val="Normalny"/>
    <w:next w:val="Normalny"/>
    <w:semiHidden/>
    <w:pPr>
      <w:keepNext/>
      <w:numPr>
        <w:ilvl w:val="4"/>
        <w:numId w:val="15"/>
      </w:numPr>
      <w:outlineLvl w:val="4"/>
    </w:pPr>
  </w:style>
  <w:style w:type="paragraph" w:styleId="Nagwek6">
    <w:name w:val="heading 6"/>
    <w:basedOn w:val="Normalny"/>
    <w:next w:val="Normalny"/>
    <w:semiHidden/>
    <w:pPr>
      <w:keepNext/>
      <w:numPr>
        <w:ilvl w:val="5"/>
        <w:numId w:val="15"/>
      </w:numPr>
      <w:outlineLvl w:val="5"/>
    </w:pPr>
  </w:style>
  <w:style w:type="paragraph" w:styleId="Nagwek7">
    <w:name w:val="heading 7"/>
    <w:basedOn w:val="Normalny"/>
    <w:next w:val="Normalny"/>
    <w:semiHidden/>
    <w:pPr>
      <w:keepNext/>
      <w:numPr>
        <w:ilvl w:val="6"/>
        <w:numId w:val="15"/>
      </w:numPr>
      <w:outlineLvl w:val="6"/>
    </w:pPr>
  </w:style>
  <w:style w:type="paragraph" w:styleId="Nagwek8">
    <w:name w:val="heading 8"/>
    <w:basedOn w:val="Normalny"/>
    <w:next w:val="Normalny"/>
    <w:semiHidden/>
    <w:pPr>
      <w:keepNext/>
      <w:numPr>
        <w:ilvl w:val="7"/>
        <w:numId w:val="15"/>
      </w:numPr>
      <w:outlineLvl w:val="7"/>
    </w:pPr>
  </w:style>
  <w:style w:type="paragraph" w:styleId="Nagwek9">
    <w:name w:val="heading 9"/>
    <w:basedOn w:val="Normalny"/>
    <w:next w:val="Normalny"/>
    <w:semiHidden/>
    <w:pPr>
      <w:keepNext/>
      <w:numPr>
        <w:ilvl w:val="8"/>
        <w:numId w:val="15"/>
      </w:numPr>
      <w:outlineLvl w:val="8"/>
    </w:p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styleId="Tekstzastpczy">
    <w:name w:val="Placeholder Text"/>
    <w:basedOn w:val="Domylnaczcionkaakapitu"/>
    <w:uiPriority w:val="99"/>
    <w:semiHidden/>
    <w:rPr>
      <w:color w:val="288061"/>
    </w:rPr>
  </w:style>
  <w:style w:type="character" w:customStyle="1" w:styleId="BodyPlaceholderText">
    <w:name w:val="BodyPlaceholderText"/>
    <w:basedOn w:val="Tekstzastpczy"/>
    <w:uiPriority w:val="1"/>
    <w:semiHidden/>
    <w:rPr>
      <w:color w:val="3366CC"/>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customStyle="1" w:styleId="CrossReference">
    <w:name w:val="Cross Reference"/>
    <w:basedOn w:val="Domylnaczcionkaakapitu"/>
    <w:uiPriority w:val="99"/>
    <w:rPr>
      <w:i/>
    </w:rPr>
  </w:style>
  <w:style w:type="paragraph" w:customStyle="1" w:styleId="FigureSource">
    <w:name w:val="Figure Source"/>
    <w:basedOn w:val="Normalny"/>
    <w:next w:val="Normalny"/>
    <w:uiPriority w:val="7"/>
    <w:rPr>
      <w:sz w:val="20"/>
    </w:rPr>
  </w:style>
  <w:style w:type="paragraph" w:customStyle="1" w:styleId="FigureNote">
    <w:name w:val="Figure Note"/>
    <w:basedOn w:val="FigureSource"/>
    <w:next w:val="FigureSource"/>
    <w:uiPriority w:val="7"/>
    <w:rPr>
      <w:b/>
    </w:rPr>
  </w:style>
  <w:style w:type="paragraph" w:customStyle="1" w:styleId="FigureBody">
    <w:name w:val="Figure Body"/>
    <w:basedOn w:val="Normalny"/>
    <w:next w:val="FigureNote"/>
    <w:uiPriority w:val="7"/>
    <w:pPr>
      <w:keepNext/>
      <w:spacing w:after="40"/>
    </w:pPr>
  </w:style>
  <w:style w:type="paragraph" w:customStyle="1" w:styleId="FigureTitle">
    <w:name w:val="Figure Title"/>
    <w:basedOn w:val="Normalny"/>
    <w:next w:val="FigureBody"/>
    <w:uiPriority w:val="6"/>
    <w:pPr>
      <w:keepNext/>
      <w:spacing w:after="180"/>
    </w:pPr>
    <w:rPr>
      <w:b/>
    </w:rPr>
  </w:style>
  <w:style w:type="paragraph" w:customStyle="1" w:styleId="HistTableHeading">
    <w:name w:val="HistTableHeading"/>
    <w:basedOn w:val="Normalny"/>
    <w:next w:val="HistoryTable"/>
    <w:pPr>
      <w:spacing w:before="240"/>
      <w:jc w:val="center"/>
    </w:pPr>
    <w:rPr>
      <w:rFonts w:ascii="Times New Roman Bold" w:hAnsi="Times New Roman Bold"/>
      <w:b/>
      <w:caps/>
    </w:rPr>
  </w:style>
  <w:style w:type="paragraph" w:customStyle="1" w:styleId="HistoryTable">
    <w:name w:val="HistoryTable"/>
    <w:basedOn w:val="Normalny"/>
    <w:pPr>
      <w:spacing w:before="60" w:after="60"/>
      <w:jc w:val="left"/>
    </w:pPr>
    <w:rPr>
      <w:sz w:val="20"/>
    </w:rPr>
  </w:style>
  <w:style w:type="paragraph" w:customStyle="1" w:styleId="FooterLine">
    <w:name w:val="Footer Line"/>
    <w:basedOn w:val="Stopka"/>
    <w:next w:val="Stopka"/>
    <w:uiPriority w:val="99"/>
    <w:pPr>
      <w:tabs>
        <w:tab w:val="right" w:pos="8646"/>
      </w:tabs>
      <w:spacing w:before="120" w:line="264" w:lineRule="auto"/>
      <w:ind w:right="0"/>
      <w:jc w:val="both"/>
    </w:pPr>
  </w:style>
  <w:style w:type="paragraph" w:customStyle="1" w:styleId="YReferences">
    <w:name w:val="YReferences"/>
    <w:basedOn w:val="Normalny"/>
    <w:pPr>
      <w:spacing w:after="480"/>
      <w:ind w:left="3062" w:hanging="1531"/>
      <w:contextualSpacing/>
    </w:pPr>
  </w:style>
  <w:style w:type="paragraph" w:customStyle="1" w:styleId="SubTitle2">
    <w:name w:val="SubTitle 2"/>
    <w:basedOn w:val="Normalny"/>
    <w:pPr>
      <w:jc w:val="center"/>
    </w:pPr>
    <w:rPr>
      <w:b/>
      <w:sz w:val="32"/>
    </w:rPr>
  </w:style>
  <w:style w:type="paragraph" w:customStyle="1" w:styleId="SubTitle1">
    <w:name w:val="SubTitle 1"/>
    <w:basedOn w:val="Normalny"/>
    <w:next w:val="SubTitle2"/>
    <w:pPr>
      <w:jc w:val="center"/>
    </w:pPr>
    <w:rPr>
      <w:b/>
      <w:sz w:val="40"/>
    </w:rPr>
  </w:style>
  <w:style w:type="paragraph" w:styleId="Tytu">
    <w:name w:val="Title"/>
    <w:basedOn w:val="Normalny"/>
    <w:next w:val="SubTitle1"/>
    <w:pPr>
      <w:spacing w:after="480"/>
      <w:jc w:val="center"/>
    </w:pPr>
    <w:rPr>
      <w:b/>
      <w:kern w:val="28"/>
      <w:sz w:val="48"/>
    </w:rPr>
  </w:style>
  <w:style w:type="paragraph" w:customStyle="1" w:styleId="Enclosures">
    <w:name w:val="Enclosures"/>
    <w:basedOn w:val="Normalny"/>
    <w:pPr>
      <w:keepNext/>
      <w:keepLines/>
      <w:tabs>
        <w:tab w:val="left" w:pos="5641"/>
      </w:tabs>
      <w:spacing w:before="480" w:after="0"/>
      <w:ind w:left="2382" w:hanging="1191"/>
      <w:contextualSpacing/>
      <w:jc w:val="left"/>
    </w:pPr>
  </w:style>
  <w:style w:type="paragraph" w:customStyle="1" w:styleId="DoubSign">
    <w:name w:val="DoubSign"/>
    <w:basedOn w:val="Normalny"/>
    <w:next w:val="Enclosures"/>
    <w:pPr>
      <w:tabs>
        <w:tab w:val="left" w:pos="5102"/>
      </w:tabs>
      <w:spacing w:before="1200" w:after="0"/>
      <w:jc w:val="left"/>
    </w:pPr>
  </w:style>
  <w:style w:type="paragraph" w:customStyle="1" w:styleId="SignatureL">
    <w:name w:val="SignatureL"/>
    <w:basedOn w:val="Normalny"/>
    <w:next w:val="Enclosures"/>
    <w:pPr>
      <w:tabs>
        <w:tab w:val="left" w:pos="5102"/>
      </w:tabs>
      <w:spacing w:before="1200" w:after="0"/>
      <w:jc w:val="left"/>
    </w:pPr>
  </w:style>
  <w:style w:type="paragraph" w:styleId="Podpis">
    <w:name w:val="Signature"/>
    <w:basedOn w:val="Normalny"/>
    <w:next w:val="Enclosures"/>
    <w:pPr>
      <w:tabs>
        <w:tab w:val="left" w:pos="5102"/>
      </w:tabs>
      <w:spacing w:before="1200" w:after="0"/>
      <w:ind w:left="5102"/>
      <w:jc w:val="center"/>
    </w:pPr>
  </w:style>
  <w:style w:type="paragraph" w:customStyle="1" w:styleId="SectionTitle">
    <w:name w:val="SectionTitle"/>
    <w:basedOn w:val="Normalny"/>
    <w:next w:val="Nagwek1"/>
    <w:uiPriority w:val="90"/>
    <w:qFormat/>
    <w:pPr>
      <w:keepNext/>
      <w:spacing w:after="480"/>
      <w:jc w:val="center"/>
      <w:outlineLvl w:val="0"/>
    </w:pPr>
    <w:rPr>
      <w:b/>
      <w:smallCaps/>
      <w:sz w:val="28"/>
    </w:rPr>
  </w:style>
  <w:style w:type="paragraph" w:customStyle="1" w:styleId="ChapterTitle">
    <w:name w:val="ChapterTitle"/>
    <w:basedOn w:val="Normalny"/>
    <w:next w:val="SectionTitle"/>
    <w:uiPriority w:val="90"/>
    <w:qFormat/>
    <w:pPr>
      <w:keepNext/>
      <w:spacing w:after="480"/>
      <w:jc w:val="center"/>
      <w:outlineLvl w:val="0"/>
    </w:pPr>
    <w:rPr>
      <w:b/>
      <w:sz w:val="32"/>
    </w:rPr>
  </w:style>
  <w:style w:type="paragraph" w:customStyle="1" w:styleId="PartTitle">
    <w:name w:val="PartTitle"/>
    <w:basedOn w:val="Normalny"/>
    <w:next w:val="ChapterTitle"/>
    <w:uiPriority w:val="90"/>
    <w:qFormat/>
    <w:pPr>
      <w:keepNext/>
      <w:pageBreakBefore/>
      <w:spacing w:after="480"/>
      <w:jc w:val="center"/>
      <w:outlineLvl w:val="0"/>
    </w:pPr>
    <w:rPr>
      <w:b/>
      <w:sz w:val="36"/>
    </w:rPr>
  </w:style>
  <w:style w:type="paragraph" w:customStyle="1" w:styleId="AddressTR">
    <w:name w:val="AddressTR"/>
    <w:basedOn w:val="Normalny"/>
    <w:next w:val="Normalny"/>
    <w:pPr>
      <w:spacing w:after="720"/>
      <w:ind w:left="5102"/>
      <w:jc w:val="left"/>
    </w:pPr>
  </w:style>
  <w:style w:type="paragraph" w:customStyle="1" w:styleId="AddressTL">
    <w:name w:val="AddressTL"/>
    <w:basedOn w:val="Normalny"/>
    <w:next w:val="Normalny"/>
    <w:pPr>
      <w:spacing w:after="720"/>
      <w:jc w:val="left"/>
    </w:pPr>
  </w:style>
  <w:style w:type="paragraph" w:customStyle="1" w:styleId="Address">
    <w:name w:val="Address"/>
    <w:basedOn w:val="Normalny"/>
    <w:pPr>
      <w:spacing w:after="0"/>
      <w:jc w:val="left"/>
    </w:pPr>
  </w:style>
  <w:style w:type="paragraph" w:customStyle="1" w:styleId="Text4">
    <w:name w:val="Text 4"/>
    <w:basedOn w:val="Normalny"/>
    <w:uiPriority w:val="90"/>
    <w:qFormat/>
    <w:pPr>
      <w:ind w:left="1202"/>
    </w:pPr>
  </w:style>
  <w:style w:type="paragraph" w:customStyle="1" w:styleId="Text3">
    <w:name w:val="Text 3"/>
    <w:basedOn w:val="Normalny"/>
    <w:uiPriority w:val="90"/>
    <w:qFormat/>
    <w:pPr>
      <w:ind w:left="1202"/>
    </w:pPr>
  </w:style>
  <w:style w:type="paragraph" w:customStyle="1" w:styleId="Text2">
    <w:name w:val="Text 2"/>
    <w:basedOn w:val="Normalny"/>
    <w:uiPriority w:val="90"/>
    <w:qFormat/>
    <w:pPr>
      <w:ind w:left="1202"/>
    </w:pPr>
  </w:style>
  <w:style w:type="paragraph" w:customStyle="1" w:styleId="Text1">
    <w:name w:val="Text 1"/>
    <w:basedOn w:val="Normalny"/>
    <w:uiPriority w:val="90"/>
    <w:qFormat/>
    <w:pPr>
      <w:ind w:left="482"/>
    </w:pPr>
  </w:style>
  <w:style w:type="paragraph" w:customStyle="1" w:styleId="ZFlag">
    <w:name w:val="Z_Flag"/>
    <w:basedOn w:val="Normalny"/>
    <w:next w:val="Normalny"/>
    <w:link w:val="ZFlagChar"/>
    <w:uiPriority w:val="99"/>
    <w:semiHidden/>
    <w:pPr>
      <w:widowControl w:val="0"/>
      <w:spacing w:after="0"/>
      <w:ind w:right="85"/>
    </w:pPr>
  </w:style>
  <w:style w:type="paragraph" w:customStyle="1" w:styleId="ZCom">
    <w:name w:val="Z_Com"/>
    <w:basedOn w:val="Normalny"/>
    <w:next w:val="Normalny"/>
    <w:uiPriority w:val="99"/>
    <w:semiHidden/>
    <w:pPr>
      <w:widowControl w:val="0"/>
      <w:spacing w:before="90" w:after="0"/>
      <w:ind w:right="85"/>
    </w:pPr>
  </w:style>
  <w:style w:type="paragraph" w:customStyle="1" w:styleId="ZDGName">
    <w:name w:val="Z_DGName"/>
    <w:basedOn w:val="Normalny"/>
    <w:uiPriority w:val="99"/>
    <w:semiHidden/>
    <w:pPr>
      <w:widowControl w:val="0"/>
      <w:spacing w:after="0"/>
      <w:ind w:right="85"/>
      <w:jc w:val="left"/>
    </w:pPr>
    <w:rPr>
      <w:sz w:val="16"/>
    </w:rPr>
  </w:style>
  <w:style w:type="paragraph" w:styleId="Legenda">
    <w:name w:val="caption"/>
    <w:basedOn w:val="Normalny"/>
    <w:next w:val="Normalny"/>
    <w:pPr>
      <w:spacing w:before="160"/>
    </w:pPr>
    <w:rPr>
      <w:i/>
      <w:sz w:val="22"/>
    </w:rPr>
  </w:style>
  <w:style w:type="paragraph" w:customStyle="1" w:styleId="Contact">
    <w:name w:val="Contact"/>
    <w:basedOn w:val="Normalny"/>
    <w:uiPriority w:val="99"/>
    <w:pPr>
      <w:spacing w:before="480" w:after="0"/>
      <w:ind w:left="567" w:hanging="567"/>
      <w:contextualSpacing/>
      <w:jc w:val="left"/>
    </w:pPr>
  </w:style>
  <w:style w:type="paragraph" w:styleId="Data">
    <w:name w:val="Date"/>
    <w:basedOn w:val="Normalny"/>
    <w:next w:val="References"/>
    <w:pPr>
      <w:spacing w:after="0"/>
      <w:ind w:left="5102" w:right="-567"/>
      <w:jc w:val="left"/>
    </w:pPr>
  </w:style>
  <w:style w:type="paragraph" w:customStyle="1" w:styleId="References">
    <w:name w:val="References"/>
    <w:basedOn w:val="Normalny"/>
    <w:pPr>
      <w:ind w:left="5102" w:right="-567"/>
      <w:contextualSpacing/>
      <w:jc w:val="left"/>
    </w:pPr>
    <w:rPr>
      <w:sz w:val="20"/>
    </w:rPr>
  </w:style>
  <w:style w:type="paragraph" w:customStyle="1" w:styleId="Designator">
    <w:name w:val="Designator"/>
    <w:basedOn w:val="Normalny"/>
    <w:pPr>
      <w:spacing w:after="0"/>
      <w:jc w:val="center"/>
    </w:pPr>
    <w:rPr>
      <w:b/>
      <w:caps/>
      <w:sz w:val="32"/>
    </w:rPr>
  </w:style>
  <w:style w:type="paragraph" w:customStyle="1" w:styleId="Releasable">
    <w:name w:val="Releasable"/>
    <w:basedOn w:val="Normalny"/>
    <w:pPr>
      <w:spacing w:after="0"/>
      <w:jc w:val="center"/>
    </w:pPr>
    <w:rPr>
      <w:b/>
      <w:caps/>
      <w:sz w:val="32"/>
    </w:rPr>
  </w:style>
  <w:style w:type="paragraph" w:customStyle="1" w:styleId="RUE">
    <w:name w:val="RUE"/>
    <w:basedOn w:val="Normalny"/>
    <w:pPr>
      <w:spacing w:after="0"/>
      <w:jc w:val="center"/>
    </w:pPr>
    <w:rPr>
      <w:b/>
      <w:caps/>
      <w:sz w:val="32"/>
      <w:bdr w:val="single" w:sz="18" w:space="0" w:color="auto"/>
    </w:rPr>
  </w:style>
  <w:style w:type="paragraph" w:customStyle="1" w:styleId="ConfidentialUE">
    <w:name w:val="Confidential UE"/>
    <w:basedOn w:val="Normalny"/>
    <w:pPr>
      <w:spacing w:after="0"/>
      <w:jc w:val="center"/>
    </w:pPr>
    <w:rPr>
      <w:b/>
      <w:caps/>
      <w:sz w:val="32"/>
      <w:bdr w:val="single" w:sz="18" w:space="0" w:color="auto"/>
    </w:rPr>
  </w:style>
  <w:style w:type="paragraph" w:customStyle="1" w:styleId="SecretUE">
    <w:name w:val="Secret UE"/>
    <w:basedOn w:val="Normalny"/>
    <w:pPr>
      <w:spacing w:after="0"/>
      <w:jc w:val="center"/>
    </w:pPr>
    <w:rPr>
      <w:b/>
      <w:caps/>
      <w:color w:val="FF0000"/>
      <w:sz w:val="32"/>
      <w:bdr w:val="single" w:sz="18" w:space="0" w:color="FF0000"/>
    </w:rPr>
  </w:style>
  <w:style w:type="paragraph" w:customStyle="1" w:styleId="TrsSecretUE">
    <w:name w:val="Très Secret UE"/>
    <w:basedOn w:val="Normalny"/>
    <w:pPr>
      <w:spacing w:after="0"/>
      <w:jc w:val="center"/>
    </w:pPr>
    <w:rPr>
      <w:b/>
      <w:caps/>
      <w:color w:val="FF0000"/>
      <w:sz w:val="32"/>
      <w:bdr w:val="single" w:sz="18" w:space="0" w:color="FF0000"/>
    </w:rPr>
  </w:style>
  <w:style w:type="paragraph" w:styleId="Tekstprzypisukocowego">
    <w:name w:val="endnote text"/>
    <w:basedOn w:val="Normalny"/>
    <w:semiHidden/>
    <w:rPr>
      <w:sz w:val="20"/>
    </w:rPr>
  </w:style>
  <w:style w:type="paragraph" w:styleId="Stopka">
    <w:name w:val="footer"/>
    <w:basedOn w:val="Normalny"/>
    <w:link w:val="StopkaZnak"/>
    <w:uiPriority w:val="99"/>
    <w:pPr>
      <w:spacing w:after="0"/>
      <w:ind w:right="-567"/>
      <w:jc w:val="left"/>
    </w:pPr>
    <w:rPr>
      <w:sz w:val="16"/>
    </w:rPr>
  </w:style>
  <w:style w:type="paragraph" w:styleId="Tekstprzypisudolnego">
    <w:name w:val="footnote text"/>
    <w:aliases w:val="Footnote text,Reference,Fußnote,Footnote Text Char Char,Footnote Text Char Char Char Char,Footnote Text1,Footnote Text Char Char Char,Fu§notentext Char,Fu§notentext Char1 Char1,Fu§notentext Char Char Char Char,o,fn,Fußn,f,Geneva 9"/>
    <w:basedOn w:val="Normalny"/>
    <w:link w:val="TekstprzypisudolnegoZnak"/>
    <w:uiPriority w:val="99"/>
    <w:qFormat/>
    <w:pPr>
      <w:spacing w:after="120"/>
      <w:ind w:left="357" w:hanging="357"/>
    </w:pPr>
    <w:rPr>
      <w:sz w:val="20"/>
    </w:rPr>
  </w:style>
  <w:style w:type="paragraph" w:styleId="Tekstmakra">
    <w:name w:val="macro"/>
    <w:basedOn w:val="Normalny"/>
    <w:uiPriority w:val="90"/>
    <w:qFormat/>
    <w:pPr>
      <w:tabs>
        <w:tab w:val="left" w:pos="482"/>
        <w:tab w:val="left" w:pos="958"/>
        <w:tab w:val="left" w:pos="1440"/>
        <w:tab w:val="left" w:pos="1922"/>
        <w:tab w:val="left" w:pos="2398"/>
        <w:tab w:val="left" w:pos="2880"/>
        <w:tab w:val="left" w:pos="3362"/>
        <w:tab w:val="left" w:pos="3838"/>
        <w:tab w:val="left" w:pos="4320"/>
      </w:tabs>
    </w:pPr>
    <w:rPr>
      <w:rFonts w:ascii="Courier New" w:hAnsi="Courier New"/>
      <w:sz w:val="22"/>
    </w:rPr>
  </w:style>
  <w:style w:type="paragraph" w:customStyle="1" w:styleId="NumPar1">
    <w:name w:val="NumPar 1"/>
    <w:basedOn w:val="Nagwek1"/>
    <w:uiPriority w:val="90"/>
    <w:qFormat/>
    <w:pPr>
      <w:keepNext w:val="0"/>
      <w:spacing w:before="0"/>
      <w:outlineLvl w:val="9"/>
    </w:pPr>
    <w:rPr>
      <w:b w:val="0"/>
      <w:smallCaps w:val="0"/>
    </w:rPr>
  </w:style>
  <w:style w:type="paragraph" w:customStyle="1" w:styleId="NumPar2">
    <w:name w:val="NumPar 2"/>
    <w:basedOn w:val="Nagwek2"/>
    <w:uiPriority w:val="90"/>
    <w:qFormat/>
    <w:pPr>
      <w:keepNext w:val="0"/>
      <w:outlineLvl w:val="9"/>
    </w:pPr>
    <w:rPr>
      <w:b w:val="0"/>
    </w:rPr>
  </w:style>
  <w:style w:type="paragraph" w:customStyle="1" w:styleId="NumPar3">
    <w:name w:val="NumPar 3"/>
    <w:basedOn w:val="Nagwek3"/>
    <w:uiPriority w:val="90"/>
    <w:qFormat/>
    <w:pPr>
      <w:keepNext w:val="0"/>
      <w:outlineLvl w:val="9"/>
    </w:pPr>
    <w:rPr>
      <w:i w:val="0"/>
    </w:rPr>
  </w:style>
  <w:style w:type="paragraph" w:customStyle="1" w:styleId="NumPar4">
    <w:name w:val="NumPar 4"/>
    <w:basedOn w:val="Nagwek4"/>
    <w:uiPriority w:val="90"/>
    <w:qFormat/>
    <w:pPr>
      <w:keepNext w:val="0"/>
      <w:outlineLvl w:val="9"/>
    </w:pPr>
  </w:style>
  <w:style w:type="paragraph" w:customStyle="1" w:styleId="AnnexTitle">
    <w:name w:val="AnnexTitle"/>
    <w:basedOn w:val="Normalny"/>
    <w:next w:val="Normalny"/>
    <w:uiPriority w:val="90"/>
    <w:qFormat/>
    <w:pPr>
      <w:pageBreakBefore/>
      <w:numPr>
        <w:numId w:val="17"/>
      </w:numPr>
      <w:spacing w:after="480"/>
      <w:outlineLvl w:val="0"/>
    </w:pPr>
    <w:rPr>
      <w:b/>
      <w:sz w:val="32"/>
    </w:rPr>
  </w:style>
  <w:style w:type="paragraph" w:styleId="Nagwekspisutreci">
    <w:name w:val="TOC Heading"/>
    <w:basedOn w:val="Normalny"/>
    <w:next w:val="Normalny"/>
    <w:uiPriority w:val="39"/>
    <w:qFormat/>
    <w:pPr>
      <w:spacing w:before="240"/>
      <w:jc w:val="center"/>
    </w:pPr>
    <w:rPr>
      <w:rFonts w:ascii="Times New Roman Bold" w:hAnsi="Times New Roman Bold"/>
      <w:b/>
      <w:caps/>
    </w:rPr>
  </w:style>
  <w:style w:type="paragraph" w:styleId="Spistreci1">
    <w:name w:val="toc 1"/>
    <w:basedOn w:val="Normalny"/>
    <w:next w:val="Normalny"/>
    <w:uiPriority w:val="39"/>
    <w:pPr>
      <w:tabs>
        <w:tab w:val="right" w:leader="dot" w:pos="8640"/>
      </w:tabs>
      <w:spacing w:before="120" w:after="120"/>
      <w:ind w:left="482" w:right="720" w:hanging="482"/>
    </w:pPr>
    <w:rPr>
      <w:caps/>
    </w:rPr>
  </w:style>
  <w:style w:type="paragraph" w:styleId="Spistreci2">
    <w:name w:val="toc 2"/>
    <w:basedOn w:val="Normalny"/>
    <w:next w:val="Normalny"/>
    <w:uiPriority w:val="39"/>
    <w:pPr>
      <w:tabs>
        <w:tab w:val="right" w:leader="dot" w:pos="8640"/>
      </w:tabs>
      <w:spacing w:before="60" w:after="60"/>
      <w:ind w:left="1077" w:right="720" w:hanging="595"/>
    </w:pPr>
    <w:rPr>
      <w:noProof/>
    </w:rPr>
  </w:style>
  <w:style w:type="paragraph" w:styleId="Spistreci3">
    <w:name w:val="toc 3"/>
    <w:basedOn w:val="Normalny"/>
    <w:next w:val="Normalny"/>
    <w:uiPriority w:val="99"/>
    <w:semiHidden/>
    <w:pPr>
      <w:tabs>
        <w:tab w:val="right" w:leader="dot" w:pos="8640"/>
      </w:tabs>
      <w:spacing w:before="60" w:after="60"/>
      <w:ind w:left="1916" w:right="720" w:hanging="839"/>
    </w:pPr>
  </w:style>
  <w:style w:type="paragraph" w:styleId="Spistreci4">
    <w:name w:val="toc 4"/>
    <w:basedOn w:val="Normalny"/>
    <w:next w:val="Normalny"/>
    <w:uiPriority w:val="99"/>
    <w:semiHidden/>
    <w:pPr>
      <w:tabs>
        <w:tab w:val="right" w:leader="dot" w:pos="8640"/>
      </w:tabs>
      <w:spacing w:before="60" w:after="60"/>
      <w:ind w:left="2880" w:right="720" w:hanging="964"/>
    </w:pPr>
    <w:rPr>
      <w:noProof/>
    </w:rPr>
  </w:style>
  <w:style w:type="paragraph" w:styleId="Spistreci5">
    <w:name w:val="toc 5"/>
    <w:basedOn w:val="Normalny"/>
    <w:next w:val="Normalny"/>
    <w:semiHidden/>
    <w:pPr>
      <w:tabs>
        <w:tab w:val="right" w:leader="dot" w:pos="8640"/>
      </w:tabs>
      <w:spacing w:before="240" w:after="120"/>
      <w:ind w:right="720"/>
    </w:pPr>
    <w:rPr>
      <w:caps/>
    </w:rPr>
  </w:style>
  <w:style w:type="paragraph" w:styleId="Spistreci6">
    <w:name w:val="toc 6"/>
    <w:basedOn w:val="Normalny"/>
    <w:next w:val="Normalny"/>
    <w:semiHidden/>
    <w:rPr>
      <w:caps/>
    </w:rPr>
  </w:style>
  <w:style w:type="paragraph" w:styleId="Spistreci7">
    <w:name w:val="toc 7"/>
    <w:basedOn w:val="Normalny"/>
    <w:next w:val="Normalny"/>
    <w:semiHidden/>
    <w:pPr>
      <w:tabs>
        <w:tab w:val="right" w:leader="dot" w:pos="8640"/>
      </w:tabs>
    </w:pPr>
  </w:style>
  <w:style w:type="paragraph" w:styleId="Spistreci8">
    <w:name w:val="toc 8"/>
    <w:basedOn w:val="Normalny"/>
    <w:next w:val="Normalny"/>
    <w:semiHidden/>
    <w:pPr>
      <w:tabs>
        <w:tab w:val="right" w:leader="dot" w:pos="8640"/>
      </w:tabs>
    </w:pPr>
  </w:style>
  <w:style w:type="paragraph" w:styleId="Spistreci9">
    <w:name w:val="toc 9"/>
    <w:basedOn w:val="Normalny"/>
    <w:next w:val="Normalny"/>
    <w:semiHidden/>
    <w:pPr>
      <w:tabs>
        <w:tab w:val="right" w:leader="dot" w:pos="8640"/>
      </w:tabs>
    </w:pPr>
  </w:style>
  <w:style w:type="paragraph" w:styleId="Listapunktowana">
    <w:name w:val="List Bullet"/>
    <w:basedOn w:val="Normalny"/>
    <w:uiPriority w:val="99"/>
    <w:pPr>
      <w:numPr>
        <w:numId w:val="14"/>
      </w:numPr>
    </w:pPr>
  </w:style>
  <w:style w:type="paragraph" w:customStyle="1" w:styleId="ListBulletLevel2">
    <w:name w:val="List Bullet (Level 2)"/>
    <w:basedOn w:val="Text1"/>
    <w:uiPriority w:val="99"/>
    <w:pPr>
      <w:numPr>
        <w:ilvl w:val="1"/>
        <w:numId w:val="14"/>
      </w:numPr>
    </w:pPr>
  </w:style>
  <w:style w:type="paragraph" w:customStyle="1" w:styleId="ListBulletLevel3">
    <w:name w:val="List Bullet (Level 3)"/>
    <w:basedOn w:val="Text1"/>
    <w:uiPriority w:val="99"/>
    <w:unhideWhenUsed/>
    <w:pPr>
      <w:numPr>
        <w:ilvl w:val="2"/>
        <w:numId w:val="14"/>
      </w:numPr>
    </w:pPr>
  </w:style>
  <w:style w:type="paragraph" w:customStyle="1" w:styleId="ListBulletLevel4">
    <w:name w:val="List Bullet (Level 4)"/>
    <w:basedOn w:val="Text1"/>
    <w:uiPriority w:val="99"/>
    <w:unhideWhenUsed/>
    <w:pPr>
      <w:numPr>
        <w:ilvl w:val="3"/>
        <w:numId w:val="14"/>
      </w:numPr>
    </w:pPr>
  </w:style>
  <w:style w:type="paragraph" w:customStyle="1" w:styleId="ListBullet1">
    <w:name w:val="List Bullet 1"/>
    <w:basedOn w:val="Text1"/>
    <w:pPr>
      <w:tabs>
        <w:tab w:val="num" w:pos="765"/>
      </w:tabs>
      <w:ind w:left="765" w:hanging="283"/>
    </w:pPr>
  </w:style>
  <w:style w:type="paragraph" w:customStyle="1" w:styleId="ListBullet1Level2">
    <w:name w:val="List Bullet 1 (Level 2)"/>
    <w:basedOn w:val="Text1"/>
    <w:pPr>
      <w:tabs>
        <w:tab w:val="num" w:pos="1049"/>
      </w:tabs>
      <w:ind w:left="1049" w:hanging="284"/>
    </w:pPr>
  </w:style>
  <w:style w:type="paragraph" w:customStyle="1" w:styleId="ListBullet1Level3">
    <w:name w:val="List Bullet 1 (Level 3)"/>
    <w:basedOn w:val="Text1"/>
    <w:semiHidden/>
    <w:unhideWhenUsed/>
    <w:pPr>
      <w:tabs>
        <w:tab w:val="num" w:pos="1332"/>
      </w:tabs>
      <w:ind w:left="1332" w:hanging="283"/>
    </w:pPr>
  </w:style>
  <w:style w:type="paragraph" w:customStyle="1" w:styleId="ListBullet1Level4">
    <w:name w:val="List Bullet 1 (Level 4)"/>
    <w:basedOn w:val="Text1"/>
    <w:semiHidden/>
    <w:unhideWhenUsed/>
    <w:pPr>
      <w:tabs>
        <w:tab w:val="num" w:pos="1616"/>
      </w:tabs>
      <w:ind w:left="1616" w:hanging="284"/>
    </w:pPr>
  </w:style>
  <w:style w:type="paragraph" w:styleId="Listapunktowana2">
    <w:name w:val="List Bullet 2"/>
    <w:basedOn w:val="Text2"/>
    <w:pPr>
      <w:numPr>
        <w:numId w:val="13"/>
      </w:numPr>
    </w:pPr>
  </w:style>
  <w:style w:type="paragraph" w:customStyle="1" w:styleId="ListBullet2Level2">
    <w:name w:val="List Bullet 2 (Level 2)"/>
    <w:basedOn w:val="Text2"/>
    <w:pPr>
      <w:numPr>
        <w:ilvl w:val="1"/>
        <w:numId w:val="13"/>
      </w:numPr>
    </w:pPr>
  </w:style>
  <w:style w:type="paragraph" w:customStyle="1" w:styleId="ListBullet2Level3">
    <w:name w:val="List Bullet 2 (Level 3)"/>
    <w:basedOn w:val="Text2"/>
    <w:semiHidden/>
    <w:unhideWhenUsed/>
    <w:pPr>
      <w:numPr>
        <w:ilvl w:val="2"/>
        <w:numId w:val="13"/>
      </w:numPr>
    </w:pPr>
  </w:style>
  <w:style w:type="paragraph" w:customStyle="1" w:styleId="ListBullet2Level4">
    <w:name w:val="List Bullet 2 (Level 4)"/>
    <w:basedOn w:val="Text2"/>
    <w:semiHidden/>
    <w:unhideWhenUsed/>
    <w:pPr>
      <w:numPr>
        <w:ilvl w:val="3"/>
        <w:numId w:val="13"/>
      </w:numPr>
    </w:pPr>
  </w:style>
  <w:style w:type="paragraph" w:styleId="Listapunktowana3">
    <w:name w:val="List Bullet 3"/>
    <w:basedOn w:val="Text3"/>
    <w:pPr>
      <w:numPr>
        <w:numId w:val="12"/>
      </w:numPr>
    </w:pPr>
  </w:style>
  <w:style w:type="paragraph" w:customStyle="1" w:styleId="ListBullet3Level2">
    <w:name w:val="List Bullet 3 (Level 2)"/>
    <w:basedOn w:val="Text3"/>
    <w:pPr>
      <w:numPr>
        <w:ilvl w:val="1"/>
        <w:numId w:val="12"/>
      </w:numPr>
    </w:pPr>
  </w:style>
  <w:style w:type="paragraph" w:customStyle="1" w:styleId="ListBullet3Level3">
    <w:name w:val="List Bullet 3 (Level 3)"/>
    <w:basedOn w:val="Text3"/>
    <w:semiHidden/>
    <w:unhideWhenUsed/>
    <w:pPr>
      <w:numPr>
        <w:ilvl w:val="2"/>
        <w:numId w:val="12"/>
      </w:numPr>
    </w:pPr>
  </w:style>
  <w:style w:type="paragraph" w:customStyle="1" w:styleId="ListBullet3Level4">
    <w:name w:val="List Bullet 3 (Level 4)"/>
    <w:basedOn w:val="Text3"/>
    <w:semiHidden/>
    <w:unhideWhenUsed/>
    <w:pPr>
      <w:numPr>
        <w:ilvl w:val="3"/>
        <w:numId w:val="12"/>
      </w:numPr>
    </w:pPr>
  </w:style>
  <w:style w:type="paragraph" w:styleId="Listapunktowana4">
    <w:name w:val="List Bullet 4"/>
    <w:basedOn w:val="Text4"/>
    <w:pPr>
      <w:numPr>
        <w:numId w:val="11"/>
      </w:numPr>
    </w:pPr>
  </w:style>
  <w:style w:type="paragraph" w:customStyle="1" w:styleId="ListBullet4Level2">
    <w:name w:val="List Bullet 4 (Level 2)"/>
    <w:basedOn w:val="Text4"/>
    <w:pPr>
      <w:numPr>
        <w:ilvl w:val="1"/>
        <w:numId w:val="11"/>
      </w:numPr>
    </w:pPr>
  </w:style>
  <w:style w:type="paragraph" w:customStyle="1" w:styleId="ListBullet4Level3">
    <w:name w:val="List Bullet 4 (Level 3)"/>
    <w:basedOn w:val="Text4"/>
    <w:semiHidden/>
    <w:unhideWhenUsed/>
    <w:pPr>
      <w:numPr>
        <w:ilvl w:val="2"/>
        <w:numId w:val="11"/>
      </w:numPr>
    </w:pPr>
  </w:style>
  <w:style w:type="paragraph" w:customStyle="1" w:styleId="ListBullet4Level4">
    <w:name w:val="List Bullet 4 (Level 4)"/>
    <w:basedOn w:val="Text4"/>
    <w:semiHidden/>
    <w:unhideWhenUsed/>
    <w:pPr>
      <w:numPr>
        <w:ilvl w:val="3"/>
        <w:numId w:val="11"/>
      </w:numPr>
    </w:pPr>
  </w:style>
  <w:style w:type="paragraph" w:customStyle="1" w:styleId="ListDash">
    <w:name w:val="List Dash"/>
    <w:basedOn w:val="Normalny"/>
    <w:pPr>
      <w:numPr>
        <w:numId w:val="5"/>
      </w:numPr>
    </w:pPr>
  </w:style>
  <w:style w:type="paragraph" w:customStyle="1" w:styleId="ListDashLevel2">
    <w:name w:val="List Dash (Level 2)"/>
    <w:basedOn w:val="Normalny"/>
    <w:pPr>
      <w:numPr>
        <w:ilvl w:val="1"/>
        <w:numId w:val="5"/>
      </w:numPr>
    </w:pPr>
  </w:style>
  <w:style w:type="paragraph" w:customStyle="1" w:styleId="ListDashLevel3">
    <w:name w:val="List Dash (Level 3)"/>
    <w:basedOn w:val="Normalny"/>
    <w:semiHidden/>
    <w:unhideWhenUsed/>
    <w:pPr>
      <w:numPr>
        <w:ilvl w:val="2"/>
        <w:numId w:val="5"/>
      </w:numPr>
    </w:pPr>
  </w:style>
  <w:style w:type="paragraph" w:customStyle="1" w:styleId="ListDashLevel4">
    <w:name w:val="List Dash (Level 4)"/>
    <w:basedOn w:val="Normalny"/>
    <w:semiHidden/>
    <w:unhideWhenUsed/>
    <w:pPr>
      <w:numPr>
        <w:ilvl w:val="3"/>
        <w:numId w:val="5"/>
      </w:numPr>
    </w:pPr>
  </w:style>
  <w:style w:type="paragraph" w:customStyle="1" w:styleId="ListDash1">
    <w:name w:val="List Dash 1"/>
    <w:basedOn w:val="Text1"/>
    <w:pPr>
      <w:numPr>
        <w:numId w:val="4"/>
      </w:numPr>
    </w:pPr>
  </w:style>
  <w:style w:type="paragraph" w:customStyle="1" w:styleId="ListDash1Level2">
    <w:name w:val="List Dash 1 (Level 2)"/>
    <w:basedOn w:val="Text1"/>
    <w:pPr>
      <w:numPr>
        <w:ilvl w:val="1"/>
        <w:numId w:val="4"/>
      </w:numPr>
    </w:pPr>
  </w:style>
  <w:style w:type="paragraph" w:customStyle="1" w:styleId="ListDash1Level3">
    <w:name w:val="List Dash 1 (Level 3)"/>
    <w:basedOn w:val="Text1"/>
    <w:semiHidden/>
    <w:unhideWhenUsed/>
    <w:pPr>
      <w:numPr>
        <w:ilvl w:val="2"/>
        <w:numId w:val="4"/>
      </w:numPr>
    </w:pPr>
  </w:style>
  <w:style w:type="paragraph" w:customStyle="1" w:styleId="ListDash1Level4">
    <w:name w:val="List Dash 1 (Level 4)"/>
    <w:basedOn w:val="Text1"/>
    <w:semiHidden/>
    <w:unhideWhenUsed/>
    <w:pPr>
      <w:numPr>
        <w:ilvl w:val="3"/>
        <w:numId w:val="4"/>
      </w:numPr>
    </w:pPr>
  </w:style>
  <w:style w:type="paragraph" w:customStyle="1" w:styleId="ListDash2">
    <w:name w:val="List Dash 2"/>
    <w:basedOn w:val="Text2"/>
    <w:pPr>
      <w:numPr>
        <w:numId w:val="3"/>
      </w:numPr>
    </w:pPr>
  </w:style>
  <w:style w:type="paragraph" w:customStyle="1" w:styleId="ListDash2Level2">
    <w:name w:val="List Dash 2 (Level 2)"/>
    <w:basedOn w:val="Text2"/>
    <w:pPr>
      <w:numPr>
        <w:ilvl w:val="1"/>
        <w:numId w:val="3"/>
      </w:numPr>
    </w:pPr>
  </w:style>
  <w:style w:type="paragraph" w:customStyle="1" w:styleId="ListDash2Level3">
    <w:name w:val="List Dash 2 (Level 3)"/>
    <w:basedOn w:val="Text2"/>
    <w:semiHidden/>
    <w:unhideWhenUsed/>
    <w:pPr>
      <w:numPr>
        <w:ilvl w:val="2"/>
        <w:numId w:val="3"/>
      </w:numPr>
    </w:pPr>
  </w:style>
  <w:style w:type="paragraph" w:customStyle="1" w:styleId="ListDash2Level4">
    <w:name w:val="List Dash 2 (Level 4)"/>
    <w:basedOn w:val="Text2"/>
    <w:semiHidden/>
    <w:unhideWhenUsed/>
    <w:pPr>
      <w:numPr>
        <w:ilvl w:val="3"/>
        <w:numId w:val="3"/>
      </w:numPr>
    </w:pPr>
  </w:style>
  <w:style w:type="paragraph" w:customStyle="1" w:styleId="ListDash3">
    <w:name w:val="List Dash 3"/>
    <w:basedOn w:val="Text3"/>
    <w:pPr>
      <w:numPr>
        <w:numId w:val="2"/>
      </w:numPr>
    </w:pPr>
  </w:style>
  <w:style w:type="paragraph" w:customStyle="1" w:styleId="ListDash3Level2">
    <w:name w:val="List Dash 3 (Level 2)"/>
    <w:basedOn w:val="Text3"/>
    <w:pPr>
      <w:numPr>
        <w:ilvl w:val="1"/>
        <w:numId w:val="2"/>
      </w:numPr>
    </w:pPr>
  </w:style>
  <w:style w:type="paragraph" w:customStyle="1" w:styleId="ListDash3Level3">
    <w:name w:val="List Dash 3 (Level 3)"/>
    <w:basedOn w:val="Text3"/>
    <w:semiHidden/>
    <w:unhideWhenUsed/>
    <w:pPr>
      <w:numPr>
        <w:ilvl w:val="2"/>
        <w:numId w:val="2"/>
      </w:numPr>
    </w:pPr>
  </w:style>
  <w:style w:type="paragraph" w:customStyle="1" w:styleId="ListDash3Level4">
    <w:name w:val="List Dash 3 (Level 4)"/>
    <w:basedOn w:val="Text3"/>
    <w:semiHidden/>
    <w:unhideWhenUsed/>
    <w:pPr>
      <w:numPr>
        <w:ilvl w:val="3"/>
        <w:numId w:val="2"/>
      </w:numPr>
    </w:pPr>
  </w:style>
  <w:style w:type="paragraph" w:customStyle="1" w:styleId="ListDash4">
    <w:name w:val="List Dash 4"/>
    <w:basedOn w:val="Text4"/>
    <w:pPr>
      <w:numPr>
        <w:numId w:val="1"/>
      </w:numPr>
    </w:pPr>
  </w:style>
  <w:style w:type="paragraph" w:customStyle="1" w:styleId="ListDash4Level2">
    <w:name w:val="List Dash 4 (Level 2)"/>
    <w:basedOn w:val="Text4"/>
    <w:pPr>
      <w:numPr>
        <w:ilvl w:val="1"/>
        <w:numId w:val="1"/>
      </w:numPr>
    </w:pPr>
  </w:style>
  <w:style w:type="paragraph" w:customStyle="1" w:styleId="ListDash4Level3">
    <w:name w:val="List Dash 4 (Level 3)"/>
    <w:basedOn w:val="Text4"/>
    <w:semiHidden/>
    <w:unhideWhenUsed/>
    <w:pPr>
      <w:numPr>
        <w:ilvl w:val="2"/>
        <w:numId w:val="1"/>
      </w:numPr>
    </w:pPr>
  </w:style>
  <w:style w:type="paragraph" w:customStyle="1" w:styleId="ListDash4Level4">
    <w:name w:val="List Dash 4 (Level 4)"/>
    <w:basedOn w:val="Text4"/>
    <w:semiHidden/>
    <w:unhideWhenUsed/>
    <w:pPr>
      <w:numPr>
        <w:ilvl w:val="3"/>
        <w:numId w:val="1"/>
      </w:numPr>
    </w:pPr>
  </w:style>
  <w:style w:type="paragraph" w:styleId="Listanumerowana">
    <w:name w:val="List Number"/>
    <w:basedOn w:val="Normalny"/>
    <w:pPr>
      <w:numPr>
        <w:numId w:val="10"/>
      </w:numPr>
    </w:pPr>
  </w:style>
  <w:style w:type="paragraph" w:customStyle="1" w:styleId="ListNumberLevel2">
    <w:name w:val="List Number (Level 2)"/>
    <w:basedOn w:val="Normalny"/>
    <w:pPr>
      <w:numPr>
        <w:ilvl w:val="1"/>
        <w:numId w:val="10"/>
      </w:numPr>
    </w:pPr>
  </w:style>
  <w:style w:type="paragraph" w:customStyle="1" w:styleId="ListNumberLevel3">
    <w:name w:val="List Number (Level 3)"/>
    <w:basedOn w:val="Normalny"/>
    <w:semiHidden/>
    <w:unhideWhenUsed/>
    <w:pPr>
      <w:numPr>
        <w:ilvl w:val="2"/>
        <w:numId w:val="10"/>
      </w:numPr>
    </w:pPr>
  </w:style>
  <w:style w:type="paragraph" w:customStyle="1" w:styleId="ListNumberLevel4">
    <w:name w:val="List Number (Level 4)"/>
    <w:basedOn w:val="Normalny"/>
    <w:semiHidden/>
    <w:unhideWhenUsed/>
    <w:pPr>
      <w:numPr>
        <w:ilvl w:val="3"/>
        <w:numId w:val="10"/>
      </w:numPr>
    </w:pPr>
  </w:style>
  <w:style w:type="paragraph" w:customStyle="1" w:styleId="ListNumber1">
    <w:name w:val="List Number 1"/>
    <w:basedOn w:val="Text1"/>
    <w:pPr>
      <w:numPr>
        <w:numId w:val="9"/>
      </w:numPr>
    </w:pPr>
  </w:style>
  <w:style w:type="paragraph" w:customStyle="1" w:styleId="ListNumber1Level2">
    <w:name w:val="List Number 1 (Level 2)"/>
    <w:basedOn w:val="Text1"/>
    <w:pPr>
      <w:numPr>
        <w:ilvl w:val="1"/>
        <w:numId w:val="9"/>
      </w:numPr>
    </w:pPr>
  </w:style>
  <w:style w:type="paragraph" w:customStyle="1" w:styleId="ListNumber1Level3">
    <w:name w:val="List Number 1 (Level 3)"/>
    <w:basedOn w:val="Text1"/>
    <w:semiHidden/>
    <w:unhideWhenUsed/>
    <w:pPr>
      <w:numPr>
        <w:ilvl w:val="2"/>
        <w:numId w:val="9"/>
      </w:numPr>
    </w:pPr>
  </w:style>
  <w:style w:type="paragraph" w:customStyle="1" w:styleId="ListNumber1Level4">
    <w:name w:val="List Number 1 (Level 4)"/>
    <w:basedOn w:val="Text1"/>
    <w:semiHidden/>
    <w:unhideWhenUsed/>
    <w:pPr>
      <w:numPr>
        <w:ilvl w:val="3"/>
        <w:numId w:val="9"/>
      </w:numPr>
    </w:pPr>
  </w:style>
  <w:style w:type="paragraph" w:styleId="Listanumerowana2">
    <w:name w:val="List Number 2"/>
    <w:basedOn w:val="Text2"/>
    <w:pPr>
      <w:numPr>
        <w:numId w:val="8"/>
      </w:numPr>
    </w:pPr>
  </w:style>
  <w:style w:type="paragraph" w:customStyle="1" w:styleId="ListNumber2Level2">
    <w:name w:val="List Number 2 (Level 2)"/>
    <w:basedOn w:val="Text2"/>
    <w:pPr>
      <w:numPr>
        <w:ilvl w:val="1"/>
        <w:numId w:val="8"/>
      </w:numPr>
    </w:pPr>
  </w:style>
  <w:style w:type="paragraph" w:customStyle="1" w:styleId="ListNumber2Level3">
    <w:name w:val="List Number 2 (Level 3)"/>
    <w:basedOn w:val="Text2"/>
    <w:semiHidden/>
    <w:unhideWhenUsed/>
    <w:pPr>
      <w:numPr>
        <w:ilvl w:val="2"/>
        <w:numId w:val="8"/>
      </w:numPr>
    </w:pPr>
  </w:style>
  <w:style w:type="paragraph" w:customStyle="1" w:styleId="ListNumber2Level4">
    <w:name w:val="List Number 2 (Level 4)"/>
    <w:basedOn w:val="Text2"/>
    <w:semiHidden/>
    <w:unhideWhenUsed/>
    <w:pPr>
      <w:numPr>
        <w:ilvl w:val="3"/>
        <w:numId w:val="8"/>
      </w:numPr>
    </w:pPr>
  </w:style>
  <w:style w:type="paragraph" w:styleId="Listanumerowana3">
    <w:name w:val="List Number 3"/>
    <w:basedOn w:val="Text3"/>
    <w:pPr>
      <w:numPr>
        <w:numId w:val="7"/>
      </w:numPr>
    </w:pPr>
  </w:style>
  <w:style w:type="paragraph" w:customStyle="1" w:styleId="ListNumber3Level2">
    <w:name w:val="List Number 3 (Level 2)"/>
    <w:basedOn w:val="Text3"/>
    <w:pPr>
      <w:numPr>
        <w:ilvl w:val="1"/>
        <w:numId w:val="7"/>
      </w:numPr>
    </w:pPr>
  </w:style>
  <w:style w:type="paragraph" w:customStyle="1" w:styleId="ListNumber3Level3">
    <w:name w:val="List Number 3 (Level 3)"/>
    <w:basedOn w:val="Text3"/>
    <w:semiHidden/>
    <w:unhideWhenUsed/>
    <w:pPr>
      <w:numPr>
        <w:ilvl w:val="2"/>
        <w:numId w:val="7"/>
      </w:numPr>
    </w:pPr>
  </w:style>
  <w:style w:type="paragraph" w:customStyle="1" w:styleId="ListNumber3Level4">
    <w:name w:val="List Number 3 (Level 4)"/>
    <w:basedOn w:val="Text3"/>
    <w:semiHidden/>
    <w:unhideWhenUsed/>
    <w:pPr>
      <w:numPr>
        <w:ilvl w:val="3"/>
        <w:numId w:val="7"/>
      </w:numPr>
    </w:pPr>
  </w:style>
  <w:style w:type="paragraph" w:styleId="Listanumerowana4">
    <w:name w:val="List Number 4"/>
    <w:basedOn w:val="Text4"/>
    <w:pPr>
      <w:numPr>
        <w:numId w:val="6"/>
      </w:numPr>
    </w:pPr>
  </w:style>
  <w:style w:type="paragraph" w:customStyle="1" w:styleId="ListNumber4Level2">
    <w:name w:val="List Number 4 (Level 2)"/>
    <w:basedOn w:val="Text4"/>
    <w:pPr>
      <w:numPr>
        <w:ilvl w:val="1"/>
        <w:numId w:val="6"/>
      </w:numPr>
    </w:pPr>
  </w:style>
  <w:style w:type="paragraph" w:customStyle="1" w:styleId="ListNumber4Level3">
    <w:name w:val="List Number 4 (Level 3)"/>
    <w:basedOn w:val="Text4"/>
    <w:semiHidden/>
    <w:unhideWhenUsed/>
    <w:pPr>
      <w:numPr>
        <w:ilvl w:val="2"/>
        <w:numId w:val="6"/>
      </w:numPr>
    </w:pPr>
  </w:style>
  <w:style w:type="paragraph" w:customStyle="1" w:styleId="ListNumber4Level4">
    <w:name w:val="List Number 4 (Level 4)"/>
    <w:basedOn w:val="Text4"/>
    <w:semiHidden/>
    <w:unhideWhenUsed/>
    <w:pPr>
      <w:numPr>
        <w:ilvl w:val="3"/>
        <w:numId w:val="6"/>
      </w:numPr>
    </w:pPr>
  </w:style>
  <w:style w:type="paragraph" w:customStyle="1" w:styleId="Marking">
    <w:name w:val="Marking"/>
    <w:basedOn w:val="Normalny"/>
    <w:pPr>
      <w:spacing w:line="276" w:lineRule="auto"/>
      <w:ind w:left="5102" w:right="-567"/>
      <w:contextualSpacing/>
      <w:jc w:val="left"/>
    </w:pPr>
    <w:rPr>
      <w:sz w:val="28"/>
    </w:rPr>
  </w:style>
  <w:style w:type="paragraph" w:customStyle="1" w:styleId="LegalNumPar">
    <w:name w:val="LegalNumPar"/>
    <w:basedOn w:val="Normalny"/>
    <w:uiPriority w:val="90"/>
    <w:qFormat/>
    <w:pPr>
      <w:numPr>
        <w:numId w:val="16"/>
      </w:numPr>
      <w:spacing w:line="360" w:lineRule="auto"/>
    </w:pPr>
  </w:style>
  <w:style w:type="paragraph" w:customStyle="1" w:styleId="LegalNumPar2">
    <w:name w:val="LegalNumPar2"/>
    <w:basedOn w:val="Normalny"/>
    <w:pPr>
      <w:numPr>
        <w:ilvl w:val="1"/>
        <w:numId w:val="16"/>
      </w:numPr>
      <w:spacing w:line="360" w:lineRule="auto"/>
    </w:pPr>
  </w:style>
  <w:style w:type="paragraph" w:customStyle="1" w:styleId="LegalNumPar3">
    <w:name w:val="LegalNumPar3"/>
    <w:basedOn w:val="Normalny"/>
    <w:pPr>
      <w:numPr>
        <w:ilvl w:val="2"/>
        <w:numId w:val="16"/>
      </w:numPr>
      <w:spacing w:line="360" w:lineRule="auto"/>
    </w:pPr>
  </w:style>
  <w:style w:type="paragraph" w:styleId="Nagwek">
    <w:name w:val="header"/>
    <w:basedOn w:val="Normalny"/>
    <w:link w:val="NagwekZnak"/>
    <w:uiPriority w:val="99"/>
    <w:pPr>
      <w:tabs>
        <w:tab w:val="center" w:pos="4150"/>
        <w:tab w:val="right" w:pos="8306"/>
      </w:tabs>
      <w:spacing w:after="0"/>
    </w:pPr>
  </w:style>
  <w:style w:type="character" w:customStyle="1" w:styleId="NagwekZnak">
    <w:name w:val="Nagłówek Znak"/>
    <w:basedOn w:val="Domylnaczcionkaakapitu"/>
    <w:link w:val="Nagwek"/>
    <w:uiPriority w:val="99"/>
    <w:rPr>
      <w:sz w:val="24"/>
    </w:rPr>
  </w:style>
  <w:style w:type="table" w:customStyle="1" w:styleId="TableHistory">
    <w:name w:val="Table History"/>
    <w:basedOn w:val="Standardowy"/>
    <w:uiPriority w:val="99"/>
    <w:pPr>
      <w:spacing w:before="60" w:after="60" w:line="264" w:lineRule="auto"/>
    </w:pPr>
    <w:rPr>
      <w:sz w:val="22"/>
    </w:rPr>
    <w:tblPr>
      <w:tblInd w:w="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Letterhead">
    <w:name w:val="Table Letterhead"/>
    <w:basedOn w:val="Standardowy"/>
    <w:uiPriority w:val="99"/>
    <w:tblPr>
      <w:tblCellMar>
        <w:left w:w="0" w:type="dxa"/>
        <w:bottom w:w="340" w:type="dxa"/>
        <w:right w:w="0" w:type="dxa"/>
      </w:tblCellMar>
    </w:tblPr>
  </w:style>
  <w:style w:type="paragraph" w:styleId="Akapitzlist">
    <w:name w:val="List Paragraph"/>
    <w:aliases w:val="List Paragraph Char Char Char,Indicator Text,Bullet Points,MAIN CONTENT,OBC Bullet,List Paragraph12,Dot pt,No Spacing1,Numbered Para 1,List Paragraph1,List Paragraph11,F5 List Paragraph,Colorful List - Accent 11,Normal numbered,Bullet 1"/>
    <w:basedOn w:val="Normalny"/>
    <w:link w:val="AkapitzlistZnak"/>
    <w:uiPriority w:val="34"/>
    <w:qFormat/>
    <w:locked/>
    <w:pPr>
      <w:spacing w:after="160" w:line="259" w:lineRule="auto"/>
      <w:ind w:left="720"/>
      <w:contextualSpacing/>
    </w:pPr>
    <w:rPr>
      <w:rFonts w:ascii="Arial" w:eastAsia="DengXian" w:hAnsi="Arial" w:cs="Arial"/>
      <w:sz w:val="22"/>
      <w:szCs w:val="22"/>
      <w:lang w:eastAsia="en-US"/>
    </w:rPr>
  </w:style>
  <w:style w:type="character" w:customStyle="1" w:styleId="TekstprzypisudolnegoZnak">
    <w:name w:val="Tekst przypisu dolnego Znak"/>
    <w:aliases w:val="Footnote text Znak,Reference Znak,Fußnote Znak,Footnote Text Char Char Znak,Footnote Text Char Char Char Char Znak,Footnote Text1 Znak,Footnote Text Char Char Char Znak,Fu§notentext Char Znak,Fu§notentext Char1 Char1 Znak"/>
    <w:link w:val="Tekstprzypisudolnego"/>
    <w:uiPriority w:val="99"/>
    <w:qFormat/>
    <w:rPr>
      <w:sz w:val="20"/>
    </w:rPr>
  </w:style>
  <w:style w:type="character" w:styleId="Odwoanieprzypisudolnego">
    <w:name w:val="footnote reference"/>
    <w:aliases w:val="Footnote Reference Superscript,BVI fnr, BVI fnr,Footnote symbol,Footnote reference number,note TESI,Appel note de bas de p,Nota,SUPERS,Footnote number,EN Footnote Reference,-E Fußnotenzeichen,number Char Char,number,Ref,styl"/>
    <w:link w:val="SUPERSCharCharCharCharCharCharCharChar"/>
    <w:uiPriority w:val="99"/>
    <w:qFormat/>
    <w:locked/>
    <w:rPr>
      <w:vertAlign w:val="superscript"/>
    </w:rPr>
  </w:style>
  <w:style w:type="character" w:customStyle="1" w:styleId="Nagwek1Znak">
    <w:name w:val="Nagłówek 1 Znak"/>
    <w:link w:val="Nagwek1"/>
    <w:rPr>
      <w:b/>
      <w:smallCaps/>
    </w:rPr>
  </w:style>
  <w:style w:type="character" w:styleId="Hipercze">
    <w:name w:val="Hyperlink"/>
    <w:uiPriority w:val="99"/>
    <w:locked/>
    <w:rPr>
      <w:color w:val="0563C1"/>
      <w:u w:val="single"/>
    </w:rPr>
  </w:style>
  <w:style w:type="character" w:customStyle="1" w:styleId="Nagwek2Znak">
    <w:name w:val="Nagłówek 2 Znak"/>
    <w:link w:val="Nagwek2"/>
    <w:rPr>
      <w:b/>
    </w:rPr>
  </w:style>
  <w:style w:type="paragraph" w:customStyle="1" w:styleId="Body">
    <w:name w:val="Body"/>
    <w:basedOn w:val="Normalny"/>
    <w:link w:val="BodyChar"/>
    <w:qFormat/>
    <w:pPr>
      <w:spacing w:before="120" w:after="120"/>
    </w:pPr>
    <w:rPr>
      <w:rFonts w:ascii="EC Square Sans Pro" w:hAnsi="EC Square Sans Pro"/>
      <w:szCs w:val="24"/>
      <w:lang w:eastAsia="en-US"/>
    </w:rPr>
  </w:style>
  <w:style w:type="character" w:customStyle="1" w:styleId="BodyChar">
    <w:name w:val="Body Char"/>
    <w:link w:val="Body"/>
    <w:rPr>
      <w:rFonts w:ascii="EC Square Sans Pro" w:hAnsi="EC Square Sans Pro"/>
      <w:szCs w:val="24"/>
      <w:lang w:eastAsia="en-US"/>
    </w:rPr>
  </w:style>
  <w:style w:type="character" w:customStyle="1" w:styleId="AkapitzlistZnak">
    <w:name w:val="Akapit z listą Znak"/>
    <w:aliases w:val="List Paragraph Char Char Char Znak,Indicator Text Znak,Bullet Points Znak,MAIN CONTENT Znak,OBC Bullet Znak,List Paragraph12 Znak,Dot pt Znak,No Spacing1 Znak,Numbered Para 1 Znak,List Paragraph1 Znak,List Paragraph11 Znak"/>
    <w:link w:val="Akapitzlist"/>
    <w:uiPriority w:val="34"/>
    <w:qFormat/>
    <w:locked/>
    <w:rPr>
      <w:rFonts w:ascii="Arial" w:eastAsia="DengXian" w:hAnsi="Arial" w:cs="Arial"/>
      <w:sz w:val="22"/>
      <w:szCs w:val="22"/>
      <w:lang w:eastAsia="en-US"/>
    </w:rPr>
  </w:style>
  <w:style w:type="paragraph" w:customStyle="1" w:styleId="SUPERSCharCharCharCharCharCharCharChar">
    <w:name w:val="SUPERS Char Char Char Char Char Char Char Char"/>
    <w:aliases w:val="SUPERS Tegn Char Char Char Char Char Char Char Char Char,Footnote Reference Number Tegn Char Char Char Char Char Char Char Char Char"/>
    <w:basedOn w:val="Normalny"/>
    <w:link w:val="Odwoanieprzypisudolnego"/>
    <w:uiPriority w:val="99"/>
    <w:pPr>
      <w:spacing w:after="160" w:line="240" w:lineRule="exact"/>
    </w:pPr>
    <w:rPr>
      <w:vertAlign w:val="superscript"/>
    </w:rPr>
  </w:style>
  <w:style w:type="paragraph" w:styleId="Tekstdymka">
    <w:name w:val="Balloon Text"/>
    <w:basedOn w:val="Normalny"/>
    <w:link w:val="TekstdymkaZnak"/>
    <w:semiHidden/>
    <w:locked/>
    <w:pPr>
      <w:spacing w:after="0"/>
    </w:pPr>
    <w:rPr>
      <w:rFonts w:ascii="Segoe UI" w:hAnsi="Segoe UI" w:cs="Segoe UI"/>
      <w:sz w:val="18"/>
      <w:szCs w:val="18"/>
    </w:rPr>
  </w:style>
  <w:style w:type="character" w:customStyle="1" w:styleId="TekstdymkaZnak">
    <w:name w:val="Tekst dymka Znak"/>
    <w:basedOn w:val="Domylnaczcionkaakapitu"/>
    <w:link w:val="Tekstdymka"/>
    <w:semiHidden/>
    <w:rPr>
      <w:rFonts w:ascii="Segoe UI" w:hAnsi="Segoe UI" w:cs="Segoe UI"/>
      <w:sz w:val="18"/>
      <w:szCs w:val="18"/>
    </w:rPr>
  </w:style>
  <w:style w:type="character" w:styleId="Odwoaniedokomentarza">
    <w:name w:val="annotation reference"/>
    <w:basedOn w:val="Domylnaczcionkaakapitu"/>
    <w:semiHidden/>
    <w:locked/>
    <w:rPr>
      <w:sz w:val="16"/>
      <w:szCs w:val="16"/>
    </w:rPr>
  </w:style>
  <w:style w:type="paragraph" w:styleId="Tekstkomentarza">
    <w:name w:val="annotation text"/>
    <w:basedOn w:val="Normalny"/>
    <w:link w:val="TekstkomentarzaZnak"/>
    <w:semiHidden/>
    <w:locked/>
    <w:rPr>
      <w:sz w:val="20"/>
    </w:rPr>
  </w:style>
  <w:style w:type="character" w:customStyle="1" w:styleId="TekstkomentarzaZnak">
    <w:name w:val="Tekst komentarza Znak"/>
    <w:basedOn w:val="Domylnaczcionkaakapitu"/>
    <w:link w:val="Tekstkomentarza"/>
    <w:semiHidden/>
    <w:rPr>
      <w:sz w:val="20"/>
    </w:rPr>
  </w:style>
  <w:style w:type="paragraph" w:styleId="Tematkomentarza">
    <w:name w:val="annotation subject"/>
    <w:basedOn w:val="Tekstkomentarza"/>
    <w:next w:val="Tekstkomentarza"/>
    <w:link w:val="TematkomentarzaZnak"/>
    <w:semiHidden/>
    <w:locked/>
    <w:rPr>
      <w:b/>
      <w:bCs/>
    </w:rPr>
  </w:style>
  <w:style w:type="character" w:customStyle="1" w:styleId="TematkomentarzaZnak">
    <w:name w:val="Temat komentarza Znak"/>
    <w:basedOn w:val="TekstkomentarzaZnak"/>
    <w:link w:val="Tematkomentarza"/>
    <w:semiHidden/>
    <w:rPr>
      <w:b/>
      <w:bCs/>
      <w:sz w:val="20"/>
    </w:rPr>
  </w:style>
  <w:style w:type="paragraph" w:styleId="Poprawka">
    <w:name w:val="Revision"/>
    <w:hidden/>
    <w:semiHidden/>
    <w:locked/>
  </w:style>
  <w:style w:type="character" w:customStyle="1" w:styleId="Marker">
    <w:name w:val="Marker"/>
    <w:basedOn w:val="Domylnaczcionkaakapitu"/>
    <w:rPr>
      <w:color w:val="0000FF"/>
      <w:shd w:val="clear" w:color="auto" w:fill="auto"/>
    </w:rPr>
  </w:style>
  <w:style w:type="paragraph" w:customStyle="1" w:styleId="Pagedecouverture">
    <w:name w:val="Page de couverture"/>
    <w:basedOn w:val="Normalny"/>
    <w:next w:val="Normalny"/>
    <w:pPr>
      <w:spacing w:after="0"/>
    </w:pPr>
    <w:rPr>
      <w:rFonts w:eastAsiaTheme="minorHAnsi"/>
      <w:szCs w:val="22"/>
      <w:lang w:eastAsia="en-US"/>
    </w:rPr>
  </w:style>
  <w:style w:type="paragraph" w:customStyle="1" w:styleId="FooterCoverPage">
    <w:name w:val="Footer Cover Page"/>
    <w:basedOn w:val="Normalny"/>
    <w:link w:val="FooterCoverPageChar"/>
    <w:pPr>
      <w:tabs>
        <w:tab w:val="center" w:pos="4535"/>
        <w:tab w:val="right" w:pos="9071"/>
        <w:tab w:val="right" w:pos="9921"/>
      </w:tabs>
      <w:spacing w:before="360" w:after="0"/>
      <w:ind w:left="-850" w:right="-850"/>
      <w:jc w:val="left"/>
    </w:pPr>
  </w:style>
  <w:style w:type="character" w:customStyle="1" w:styleId="ZFlagChar">
    <w:name w:val="Z_Flag Char"/>
    <w:basedOn w:val="Domylnaczcionkaakapitu"/>
    <w:link w:val="ZFlag"/>
    <w:uiPriority w:val="99"/>
    <w:semiHidden/>
  </w:style>
  <w:style w:type="character" w:customStyle="1" w:styleId="FooterCoverPageChar">
    <w:name w:val="Footer Cover Page Char"/>
    <w:basedOn w:val="ZFlagChar"/>
    <w:link w:val="FooterCoverPage"/>
  </w:style>
  <w:style w:type="paragraph" w:customStyle="1" w:styleId="FooterSensitivity">
    <w:name w:val="Footer Sensitivity"/>
    <w:basedOn w:val="Normalny"/>
    <w:link w:val="FooterSensitivityChar"/>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character" w:customStyle="1" w:styleId="FooterSensitivityChar">
    <w:name w:val="Footer Sensitivity Char"/>
    <w:basedOn w:val="ZFlagChar"/>
    <w:link w:val="FooterSensitivity"/>
    <w:rPr>
      <w:b/>
      <w:sz w:val="32"/>
    </w:rPr>
  </w:style>
  <w:style w:type="paragraph" w:customStyle="1" w:styleId="HeaderCoverPage">
    <w:name w:val="Header Cover Page"/>
    <w:basedOn w:val="Normalny"/>
    <w:link w:val="HeaderCoverPageChar"/>
    <w:pPr>
      <w:tabs>
        <w:tab w:val="center" w:pos="4535"/>
        <w:tab w:val="right" w:pos="9071"/>
      </w:tabs>
      <w:spacing w:after="120"/>
    </w:pPr>
  </w:style>
  <w:style w:type="character" w:customStyle="1" w:styleId="HeaderCoverPageChar">
    <w:name w:val="Header Cover Page Char"/>
    <w:basedOn w:val="ZFlagChar"/>
    <w:link w:val="HeaderCoverPage"/>
  </w:style>
  <w:style w:type="paragraph" w:customStyle="1" w:styleId="HeaderSensitivity">
    <w:name w:val="Header Sensitivity"/>
    <w:basedOn w:val="Normalny"/>
    <w:link w:val="HeaderSensitivityChar"/>
    <w:pPr>
      <w:pBdr>
        <w:top w:val="single" w:sz="4" w:space="1" w:color="auto"/>
        <w:left w:val="single" w:sz="4" w:space="4" w:color="auto"/>
        <w:bottom w:val="single" w:sz="4" w:space="1" w:color="auto"/>
        <w:right w:val="single" w:sz="4" w:space="4" w:color="auto"/>
      </w:pBdr>
      <w:spacing w:after="120"/>
      <w:ind w:left="113" w:right="113"/>
      <w:jc w:val="center"/>
    </w:pPr>
    <w:rPr>
      <w:b/>
      <w:sz w:val="32"/>
    </w:rPr>
  </w:style>
  <w:style w:type="character" w:customStyle="1" w:styleId="HeaderSensitivityChar">
    <w:name w:val="Header Sensitivity Char"/>
    <w:basedOn w:val="ZFlagChar"/>
    <w:link w:val="HeaderSensitivity"/>
    <w:rPr>
      <w:b/>
      <w:sz w:val="32"/>
    </w:rPr>
  </w:style>
  <w:style w:type="paragraph" w:customStyle="1" w:styleId="HeaderSensitivityRight">
    <w:name w:val="Header Sensitivity Right"/>
    <w:basedOn w:val="Normalny"/>
    <w:link w:val="HeaderSensitivityRightChar"/>
    <w:pPr>
      <w:spacing w:after="120"/>
      <w:jc w:val="right"/>
    </w:pPr>
    <w:rPr>
      <w:sz w:val="28"/>
    </w:rPr>
  </w:style>
  <w:style w:type="character" w:customStyle="1" w:styleId="HeaderSensitivityRightChar">
    <w:name w:val="Header Sensitivity Right Char"/>
    <w:basedOn w:val="ZFlagChar"/>
    <w:link w:val="HeaderSensitivityRight"/>
    <w:rPr>
      <w:sz w:val="28"/>
    </w:rPr>
  </w:style>
  <w:style w:type="table" w:styleId="Tabela-Siatka">
    <w:name w:val="Table Grid"/>
    <w:basedOn w:val="Standardowy"/>
    <w:uiPriority w:val="39"/>
    <w:locke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yteHipercze">
    <w:name w:val="FollowedHyperlink"/>
    <w:basedOn w:val="Domylnaczcionkaakapitu"/>
    <w:semiHidden/>
    <w:locked/>
    <w:rPr>
      <w:color w:val="954F72" w:themeColor="followedHyperlink"/>
      <w:u w:val="single"/>
    </w:rPr>
  </w:style>
  <w:style w:type="character" w:customStyle="1" w:styleId="StopkaZnak">
    <w:name w:val="Stopka Znak"/>
    <w:basedOn w:val="Domylnaczcionkaakapitu"/>
    <w:link w:val="Stopka"/>
    <w:uiPriority w:val="99"/>
    <w:rPr>
      <w:sz w:val="16"/>
    </w:rPr>
  </w:style>
  <w:style w:type="paragraph" w:styleId="NormalnyWeb">
    <w:name w:val="Normal (Web)"/>
    <w:basedOn w:val="Normalny"/>
    <w:uiPriority w:val="99"/>
    <w:unhideWhenUsed/>
    <w:locked/>
    <w:pPr>
      <w:spacing w:before="100" w:beforeAutospacing="1" w:after="100" w:afterAutospacing="1"/>
      <w:jc w:val="left"/>
    </w:pPr>
    <w:rPr>
      <w:rFonts w:eastAsiaTheme="minorHAnsi"/>
      <w:szCs w:val="24"/>
      <w:lang w:eastAsia="en-GB"/>
    </w:rPr>
  </w:style>
  <w:style w:type="paragraph" w:customStyle="1" w:styleId="Typedudocument">
    <w:name w:val="Type du document"/>
    <w:basedOn w:val="Normalny"/>
    <w:next w:val="Normalny"/>
    <w:pPr>
      <w:spacing w:before="360" w:after="0"/>
      <w:jc w:val="center"/>
    </w:pPr>
    <w:rPr>
      <w:rFonts w:eastAsiaTheme="minorHAnsi"/>
      <w:b/>
      <w:szCs w:val="22"/>
      <w:lang w:eastAsia="en-US"/>
    </w:rPr>
  </w:style>
  <w:style w:type="paragraph" w:customStyle="1" w:styleId="Titreobjet">
    <w:name w:val="Titre objet"/>
    <w:basedOn w:val="Normalny"/>
    <w:next w:val="Normalny"/>
    <w:pPr>
      <w:spacing w:before="360" w:after="360"/>
      <w:jc w:val="center"/>
    </w:pPr>
    <w:rPr>
      <w:rFonts w:eastAsiaTheme="minorHAnsi"/>
      <w:b/>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1712791">
      <w:bodyDiv w:val="1"/>
      <w:marLeft w:val="0"/>
      <w:marRight w:val="0"/>
      <w:marTop w:val="0"/>
      <w:marBottom w:val="0"/>
      <w:divBdr>
        <w:top w:val="none" w:sz="0" w:space="0" w:color="auto"/>
        <w:left w:val="none" w:sz="0" w:space="0" w:color="auto"/>
        <w:bottom w:val="none" w:sz="0" w:space="0" w:color="auto"/>
        <w:right w:val="none" w:sz="0" w:space="0" w:color="auto"/>
      </w:divBdr>
    </w:div>
    <w:div w:id="50929287">
      <w:bodyDiv w:val="1"/>
      <w:marLeft w:val="0"/>
      <w:marRight w:val="0"/>
      <w:marTop w:val="0"/>
      <w:marBottom w:val="0"/>
      <w:divBdr>
        <w:top w:val="none" w:sz="0" w:space="0" w:color="auto"/>
        <w:left w:val="none" w:sz="0" w:space="0" w:color="auto"/>
        <w:bottom w:val="none" w:sz="0" w:space="0" w:color="auto"/>
        <w:right w:val="none" w:sz="0" w:space="0" w:color="auto"/>
      </w:divBdr>
    </w:div>
    <w:div w:id="64643176">
      <w:bodyDiv w:val="1"/>
      <w:marLeft w:val="0"/>
      <w:marRight w:val="0"/>
      <w:marTop w:val="0"/>
      <w:marBottom w:val="0"/>
      <w:divBdr>
        <w:top w:val="none" w:sz="0" w:space="0" w:color="auto"/>
        <w:left w:val="none" w:sz="0" w:space="0" w:color="auto"/>
        <w:bottom w:val="none" w:sz="0" w:space="0" w:color="auto"/>
        <w:right w:val="none" w:sz="0" w:space="0" w:color="auto"/>
      </w:divBdr>
    </w:div>
    <w:div w:id="120735439">
      <w:bodyDiv w:val="1"/>
      <w:marLeft w:val="0"/>
      <w:marRight w:val="0"/>
      <w:marTop w:val="0"/>
      <w:marBottom w:val="0"/>
      <w:divBdr>
        <w:top w:val="none" w:sz="0" w:space="0" w:color="auto"/>
        <w:left w:val="none" w:sz="0" w:space="0" w:color="auto"/>
        <w:bottom w:val="none" w:sz="0" w:space="0" w:color="auto"/>
        <w:right w:val="none" w:sz="0" w:space="0" w:color="auto"/>
      </w:divBdr>
    </w:div>
    <w:div w:id="274481532">
      <w:bodyDiv w:val="1"/>
      <w:marLeft w:val="0"/>
      <w:marRight w:val="0"/>
      <w:marTop w:val="0"/>
      <w:marBottom w:val="0"/>
      <w:divBdr>
        <w:top w:val="none" w:sz="0" w:space="0" w:color="auto"/>
        <w:left w:val="none" w:sz="0" w:space="0" w:color="auto"/>
        <w:bottom w:val="none" w:sz="0" w:space="0" w:color="auto"/>
        <w:right w:val="none" w:sz="0" w:space="0" w:color="auto"/>
      </w:divBdr>
    </w:div>
    <w:div w:id="335696319">
      <w:bodyDiv w:val="1"/>
      <w:marLeft w:val="0"/>
      <w:marRight w:val="0"/>
      <w:marTop w:val="0"/>
      <w:marBottom w:val="0"/>
      <w:divBdr>
        <w:top w:val="none" w:sz="0" w:space="0" w:color="auto"/>
        <w:left w:val="none" w:sz="0" w:space="0" w:color="auto"/>
        <w:bottom w:val="none" w:sz="0" w:space="0" w:color="auto"/>
        <w:right w:val="none" w:sz="0" w:space="0" w:color="auto"/>
      </w:divBdr>
    </w:div>
    <w:div w:id="423964151">
      <w:bodyDiv w:val="1"/>
      <w:marLeft w:val="0"/>
      <w:marRight w:val="0"/>
      <w:marTop w:val="0"/>
      <w:marBottom w:val="0"/>
      <w:divBdr>
        <w:top w:val="none" w:sz="0" w:space="0" w:color="auto"/>
        <w:left w:val="none" w:sz="0" w:space="0" w:color="auto"/>
        <w:bottom w:val="none" w:sz="0" w:space="0" w:color="auto"/>
        <w:right w:val="none" w:sz="0" w:space="0" w:color="auto"/>
      </w:divBdr>
    </w:div>
    <w:div w:id="493909894">
      <w:bodyDiv w:val="1"/>
      <w:marLeft w:val="0"/>
      <w:marRight w:val="0"/>
      <w:marTop w:val="0"/>
      <w:marBottom w:val="0"/>
      <w:divBdr>
        <w:top w:val="none" w:sz="0" w:space="0" w:color="auto"/>
        <w:left w:val="none" w:sz="0" w:space="0" w:color="auto"/>
        <w:bottom w:val="none" w:sz="0" w:space="0" w:color="auto"/>
        <w:right w:val="none" w:sz="0" w:space="0" w:color="auto"/>
      </w:divBdr>
    </w:div>
    <w:div w:id="570508103">
      <w:bodyDiv w:val="1"/>
      <w:marLeft w:val="0"/>
      <w:marRight w:val="0"/>
      <w:marTop w:val="0"/>
      <w:marBottom w:val="0"/>
      <w:divBdr>
        <w:top w:val="none" w:sz="0" w:space="0" w:color="auto"/>
        <w:left w:val="none" w:sz="0" w:space="0" w:color="auto"/>
        <w:bottom w:val="none" w:sz="0" w:space="0" w:color="auto"/>
        <w:right w:val="none" w:sz="0" w:space="0" w:color="auto"/>
      </w:divBdr>
    </w:div>
    <w:div w:id="591596308">
      <w:bodyDiv w:val="1"/>
      <w:marLeft w:val="0"/>
      <w:marRight w:val="0"/>
      <w:marTop w:val="0"/>
      <w:marBottom w:val="0"/>
      <w:divBdr>
        <w:top w:val="none" w:sz="0" w:space="0" w:color="auto"/>
        <w:left w:val="none" w:sz="0" w:space="0" w:color="auto"/>
        <w:bottom w:val="none" w:sz="0" w:space="0" w:color="auto"/>
        <w:right w:val="none" w:sz="0" w:space="0" w:color="auto"/>
      </w:divBdr>
    </w:div>
    <w:div w:id="594166493">
      <w:bodyDiv w:val="1"/>
      <w:marLeft w:val="0"/>
      <w:marRight w:val="0"/>
      <w:marTop w:val="0"/>
      <w:marBottom w:val="0"/>
      <w:divBdr>
        <w:top w:val="none" w:sz="0" w:space="0" w:color="auto"/>
        <w:left w:val="none" w:sz="0" w:space="0" w:color="auto"/>
        <w:bottom w:val="none" w:sz="0" w:space="0" w:color="auto"/>
        <w:right w:val="none" w:sz="0" w:space="0" w:color="auto"/>
      </w:divBdr>
    </w:div>
    <w:div w:id="672145229">
      <w:bodyDiv w:val="1"/>
      <w:marLeft w:val="0"/>
      <w:marRight w:val="0"/>
      <w:marTop w:val="0"/>
      <w:marBottom w:val="0"/>
      <w:divBdr>
        <w:top w:val="none" w:sz="0" w:space="0" w:color="auto"/>
        <w:left w:val="none" w:sz="0" w:space="0" w:color="auto"/>
        <w:bottom w:val="none" w:sz="0" w:space="0" w:color="auto"/>
        <w:right w:val="none" w:sz="0" w:space="0" w:color="auto"/>
      </w:divBdr>
    </w:div>
    <w:div w:id="677923895">
      <w:bodyDiv w:val="1"/>
      <w:marLeft w:val="0"/>
      <w:marRight w:val="0"/>
      <w:marTop w:val="0"/>
      <w:marBottom w:val="0"/>
      <w:divBdr>
        <w:top w:val="none" w:sz="0" w:space="0" w:color="auto"/>
        <w:left w:val="none" w:sz="0" w:space="0" w:color="auto"/>
        <w:bottom w:val="none" w:sz="0" w:space="0" w:color="auto"/>
        <w:right w:val="none" w:sz="0" w:space="0" w:color="auto"/>
      </w:divBdr>
    </w:div>
    <w:div w:id="699821927">
      <w:bodyDiv w:val="1"/>
      <w:marLeft w:val="0"/>
      <w:marRight w:val="0"/>
      <w:marTop w:val="0"/>
      <w:marBottom w:val="0"/>
      <w:divBdr>
        <w:top w:val="none" w:sz="0" w:space="0" w:color="auto"/>
        <w:left w:val="none" w:sz="0" w:space="0" w:color="auto"/>
        <w:bottom w:val="none" w:sz="0" w:space="0" w:color="auto"/>
        <w:right w:val="none" w:sz="0" w:space="0" w:color="auto"/>
      </w:divBdr>
    </w:div>
    <w:div w:id="702291564">
      <w:bodyDiv w:val="1"/>
      <w:marLeft w:val="0"/>
      <w:marRight w:val="0"/>
      <w:marTop w:val="0"/>
      <w:marBottom w:val="0"/>
      <w:divBdr>
        <w:top w:val="none" w:sz="0" w:space="0" w:color="auto"/>
        <w:left w:val="none" w:sz="0" w:space="0" w:color="auto"/>
        <w:bottom w:val="none" w:sz="0" w:space="0" w:color="auto"/>
        <w:right w:val="none" w:sz="0" w:space="0" w:color="auto"/>
      </w:divBdr>
    </w:div>
    <w:div w:id="715467596">
      <w:bodyDiv w:val="1"/>
      <w:marLeft w:val="0"/>
      <w:marRight w:val="0"/>
      <w:marTop w:val="0"/>
      <w:marBottom w:val="0"/>
      <w:divBdr>
        <w:top w:val="none" w:sz="0" w:space="0" w:color="auto"/>
        <w:left w:val="none" w:sz="0" w:space="0" w:color="auto"/>
        <w:bottom w:val="none" w:sz="0" w:space="0" w:color="auto"/>
        <w:right w:val="none" w:sz="0" w:space="0" w:color="auto"/>
      </w:divBdr>
    </w:div>
    <w:div w:id="768936628">
      <w:bodyDiv w:val="1"/>
      <w:marLeft w:val="0"/>
      <w:marRight w:val="0"/>
      <w:marTop w:val="0"/>
      <w:marBottom w:val="0"/>
      <w:divBdr>
        <w:top w:val="none" w:sz="0" w:space="0" w:color="auto"/>
        <w:left w:val="none" w:sz="0" w:space="0" w:color="auto"/>
        <w:bottom w:val="none" w:sz="0" w:space="0" w:color="auto"/>
        <w:right w:val="none" w:sz="0" w:space="0" w:color="auto"/>
      </w:divBdr>
    </w:div>
    <w:div w:id="928462877">
      <w:bodyDiv w:val="1"/>
      <w:marLeft w:val="0"/>
      <w:marRight w:val="0"/>
      <w:marTop w:val="0"/>
      <w:marBottom w:val="0"/>
      <w:divBdr>
        <w:top w:val="none" w:sz="0" w:space="0" w:color="auto"/>
        <w:left w:val="none" w:sz="0" w:space="0" w:color="auto"/>
        <w:bottom w:val="none" w:sz="0" w:space="0" w:color="auto"/>
        <w:right w:val="none" w:sz="0" w:space="0" w:color="auto"/>
      </w:divBdr>
    </w:div>
    <w:div w:id="997614131">
      <w:bodyDiv w:val="1"/>
      <w:marLeft w:val="0"/>
      <w:marRight w:val="0"/>
      <w:marTop w:val="0"/>
      <w:marBottom w:val="0"/>
      <w:divBdr>
        <w:top w:val="none" w:sz="0" w:space="0" w:color="auto"/>
        <w:left w:val="none" w:sz="0" w:space="0" w:color="auto"/>
        <w:bottom w:val="none" w:sz="0" w:space="0" w:color="auto"/>
        <w:right w:val="none" w:sz="0" w:space="0" w:color="auto"/>
      </w:divBdr>
    </w:div>
    <w:div w:id="1000692069">
      <w:bodyDiv w:val="1"/>
      <w:marLeft w:val="0"/>
      <w:marRight w:val="0"/>
      <w:marTop w:val="0"/>
      <w:marBottom w:val="0"/>
      <w:divBdr>
        <w:top w:val="none" w:sz="0" w:space="0" w:color="auto"/>
        <w:left w:val="none" w:sz="0" w:space="0" w:color="auto"/>
        <w:bottom w:val="none" w:sz="0" w:space="0" w:color="auto"/>
        <w:right w:val="none" w:sz="0" w:space="0" w:color="auto"/>
      </w:divBdr>
    </w:div>
    <w:div w:id="1080176428">
      <w:bodyDiv w:val="1"/>
      <w:marLeft w:val="0"/>
      <w:marRight w:val="0"/>
      <w:marTop w:val="0"/>
      <w:marBottom w:val="0"/>
      <w:divBdr>
        <w:top w:val="none" w:sz="0" w:space="0" w:color="auto"/>
        <w:left w:val="none" w:sz="0" w:space="0" w:color="auto"/>
        <w:bottom w:val="none" w:sz="0" w:space="0" w:color="auto"/>
        <w:right w:val="none" w:sz="0" w:space="0" w:color="auto"/>
      </w:divBdr>
    </w:div>
    <w:div w:id="1218469846">
      <w:bodyDiv w:val="1"/>
      <w:marLeft w:val="0"/>
      <w:marRight w:val="0"/>
      <w:marTop w:val="0"/>
      <w:marBottom w:val="0"/>
      <w:divBdr>
        <w:top w:val="none" w:sz="0" w:space="0" w:color="auto"/>
        <w:left w:val="none" w:sz="0" w:space="0" w:color="auto"/>
        <w:bottom w:val="none" w:sz="0" w:space="0" w:color="auto"/>
        <w:right w:val="none" w:sz="0" w:space="0" w:color="auto"/>
      </w:divBdr>
    </w:div>
    <w:div w:id="1261719668">
      <w:bodyDiv w:val="1"/>
      <w:marLeft w:val="0"/>
      <w:marRight w:val="0"/>
      <w:marTop w:val="0"/>
      <w:marBottom w:val="0"/>
      <w:divBdr>
        <w:top w:val="none" w:sz="0" w:space="0" w:color="auto"/>
        <w:left w:val="none" w:sz="0" w:space="0" w:color="auto"/>
        <w:bottom w:val="none" w:sz="0" w:space="0" w:color="auto"/>
        <w:right w:val="none" w:sz="0" w:space="0" w:color="auto"/>
      </w:divBdr>
    </w:div>
    <w:div w:id="1301572840">
      <w:bodyDiv w:val="1"/>
      <w:marLeft w:val="0"/>
      <w:marRight w:val="0"/>
      <w:marTop w:val="0"/>
      <w:marBottom w:val="0"/>
      <w:divBdr>
        <w:top w:val="none" w:sz="0" w:space="0" w:color="auto"/>
        <w:left w:val="none" w:sz="0" w:space="0" w:color="auto"/>
        <w:bottom w:val="none" w:sz="0" w:space="0" w:color="auto"/>
        <w:right w:val="none" w:sz="0" w:space="0" w:color="auto"/>
      </w:divBdr>
    </w:div>
    <w:div w:id="1367173973">
      <w:bodyDiv w:val="1"/>
      <w:marLeft w:val="0"/>
      <w:marRight w:val="0"/>
      <w:marTop w:val="0"/>
      <w:marBottom w:val="0"/>
      <w:divBdr>
        <w:top w:val="none" w:sz="0" w:space="0" w:color="auto"/>
        <w:left w:val="none" w:sz="0" w:space="0" w:color="auto"/>
        <w:bottom w:val="none" w:sz="0" w:space="0" w:color="auto"/>
        <w:right w:val="none" w:sz="0" w:space="0" w:color="auto"/>
      </w:divBdr>
    </w:div>
    <w:div w:id="1431699570">
      <w:bodyDiv w:val="1"/>
      <w:marLeft w:val="0"/>
      <w:marRight w:val="0"/>
      <w:marTop w:val="0"/>
      <w:marBottom w:val="0"/>
      <w:divBdr>
        <w:top w:val="none" w:sz="0" w:space="0" w:color="auto"/>
        <w:left w:val="none" w:sz="0" w:space="0" w:color="auto"/>
        <w:bottom w:val="none" w:sz="0" w:space="0" w:color="auto"/>
        <w:right w:val="none" w:sz="0" w:space="0" w:color="auto"/>
      </w:divBdr>
    </w:div>
    <w:div w:id="1448695598">
      <w:bodyDiv w:val="1"/>
      <w:marLeft w:val="0"/>
      <w:marRight w:val="0"/>
      <w:marTop w:val="0"/>
      <w:marBottom w:val="0"/>
      <w:divBdr>
        <w:top w:val="none" w:sz="0" w:space="0" w:color="auto"/>
        <w:left w:val="none" w:sz="0" w:space="0" w:color="auto"/>
        <w:bottom w:val="none" w:sz="0" w:space="0" w:color="auto"/>
        <w:right w:val="none" w:sz="0" w:space="0" w:color="auto"/>
      </w:divBdr>
    </w:div>
    <w:div w:id="1621105935">
      <w:bodyDiv w:val="1"/>
      <w:marLeft w:val="0"/>
      <w:marRight w:val="0"/>
      <w:marTop w:val="0"/>
      <w:marBottom w:val="0"/>
      <w:divBdr>
        <w:top w:val="none" w:sz="0" w:space="0" w:color="auto"/>
        <w:left w:val="none" w:sz="0" w:space="0" w:color="auto"/>
        <w:bottom w:val="none" w:sz="0" w:space="0" w:color="auto"/>
        <w:right w:val="none" w:sz="0" w:space="0" w:color="auto"/>
      </w:divBdr>
    </w:div>
    <w:div w:id="1674331972">
      <w:bodyDiv w:val="1"/>
      <w:marLeft w:val="0"/>
      <w:marRight w:val="0"/>
      <w:marTop w:val="0"/>
      <w:marBottom w:val="0"/>
      <w:divBdr>
        <w:top w:val="none" w:sz="0" w:space="0" w:color="auto"/>
        <w:left w:val="none" w:sz="0" w:space="0" w:color="auto"/>
        <w:bottom w:val="none" w:sz="0" w:space="0" w:color="auto"/>
        <w:right w:val="none" w:sz="0" w:space="0" w:color="auto"/>
      </w:divBdr>
    </w:div>
    <w:div w:id="1692805857">
      <w:bodyDiv w:val="1"/>
      <w:marLeft w:val="0"/>
      <w:marRight w:val="0"/>
      <w:marTop w:val="0"/>
      <w:marBottom w:val="0"/>
      <w:divBdr>
        <w:top w:val="none" w:sz="0" w:space="0" w:color="auto"/>
        <w:left w:val="none" w:sz="0" w:space="0" w:color="auto"/>
        <w:bottom w:val="none" w:sz="0" w:space="0" w:color="auto"/>
        <w:right w:val="none" w:sz="0" w:space="0" w:color="auto"/>
      </w:divBdr>
    </w:div>
    <w:div w:id="1694528557">
      <w:bodyDiv w:val="1"/>
      <w:marLeft w:val="0"/>
      <w:marRight w:val="0"/>
      <w:marTop w:val="0"/>
      <w:marBottom w:val="0"/>
      <w:divBdr>
        <w:top w:val="none" w:sz="0" w:space="0" w:color="auto"/>
        <w:left w:val="none" w:sz="0" w:space="0" w:color="auto"/>
        <w:bottom w:val="none" w:sz="0" w:space="0" w:color="auto"/>
        <w:right w:val="none" w:sz="0" w:space="0" w:color="auto"/>
      </w:divBdr>
      <w:divsChild>
        <w:div w:id="607542531">
          <w:marLeft w:val="0"/>
          <w:marRight w:val="0"/>
          <w:marTop w:val="0"/>
          <w:marBottom w:val="0"/>
          <w:divBdr>
            <w:top w:val="none" w:sz="0" w:space="0" w:color="auto"/>
            <w:left w:val="none" w:sz="0" w:space="0" w:color="auto"/>
            <w:bottom w:val="none" w:sz="0" w:space="0" w:color="auto"/>
            <w:right w:val="none" w:sz="0" w:space="0" w:color="auto"/>
          </w:divBdr>
          <w:divsChild>
            <w:div w:id="2826119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19612946">
      <w:bodyDiv w:val="1"/>
      <w:marLeft w:val="0"/>
      <w:marRight w:val="0"/>
      <w:marTop w:val="0"/>
      <w:marBottom w:val="0"/>
      <w:divBdr>
        <w:top w:val="none" w:sz="0" w:space="0" w:color="auto"/>
        <w:left w:val="none" w:sz="0" w:space="0" w:color="auto"/>
        <w:bottom w:val="none" w:sz="0" w:space="0" w:color="auto"/>
        <w:right w:val="none" w:sz="0" w:space="0" w:color="auto"/>
      </w:divBdr>
    </w:div>
    <w:div w:id="1841508446">
      <w:bodyDiv w:val="1"/>
      <w:marLeft w:val="0"/>
      <w:marRight w:val="0"/>
      <w:marTop w:val="0"/>
      <w:marBottom w:val="0"/>
      <w:divBdr>
        <w:top w:val="none" w:sz="0" w:space="0" w:color="auto"/>
        <w:left w:val="none" w:sz="0" w:space="0" w:color="auto"/>
        <w:bottom w:val="none" w:sz="0" w:space="0" w:color="auto"/>
        <w:right w:val="none" w:sz="0" w:space="0" w:color="auto"/>
      </w:divBdr>
    </w:div>
    <w:div w:id="1882283962">
      <w:bodyDiv w:val="1"/>
      <w:marLeft w:val="0"/>
      <w:marRight w:val="0"/>
      <w:marTop w:val="0"/>
      <w:marBottom w:val="0"/>
      <w:divBdr>
        <w:top w:val="none" w:sz="0" w:space="0" w:color="auto"/>
        <w:left w:val="none" w:sz="0" w:space="0" w:color="auto"/>
        <w:bottom w:val="none" w:sz="0" w:space="0" w:color="auto"/>
        <w:right w:val="none" w:sz="0" w:space="0" w:color="auto"/>
      </w:divBdr>
    </w:div>
    <w:div w:id="1974940482">
      <w:bodyDiv w:val="1"/>
      <w:marLeft w:val="0"/>
      <w:marRight w:val="0"/>
      <w:marTop w:val="0"/>
      <w:marBottom w:val="0"/>
      <w:divBdr>
        <w:top w:val="none" w:sz="0" w:space="0" w:color="auto"/>
        <w:left w:val="none" w:sz="0" w:space="0" w:color="auto"/>
        <w:bottom w:val="none" w:sz="0" w:space="0" w:color="auto"/>
        <w:right w:val="none" w:sz="0" w:space="0" w:color="auto"/>
      </w:divBdr>
    </w:div>
    <w:div w:id="2010672530">
      <w:bodyDiv w:val="1"/>
      <w:marLeft w:val="0"/>
      <w:marRight w:val="0"/>
      <w:marTop w:val="0"/>
      <w:marBottom w:val="0"/>
      <w:divBdr>
        <w:top w:val="none" w:sz="0" w:space="0" w:color="auto"/>
        <w:left w:val="none" w:sz="0" w:space="0" w:color="auto"/>
        <w:bottom w:val="none" w:sz="0" w:space="0" w:color="auto"/>
        <w:right w:val="none" w:sz="0" w:space="0" w:color="auto"/>
      </w:divBdr>
    </w:div>
    <w:div w:id="2106415356">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8" Type="http://schemas.openxmlformats.org/officeDocument/2006/relationships/hyperlink" Target="https://ec.europa.eu/eurostat/tgm/refreshTableAction.do?tab=table&amp;plugin=1&amp;pcode=cei_cie010&amp;language=en" TargetMode="External"/><Relationship Id="rId3" Type="http://schemas.openxmlformats.org/officeDocument/2006/relationships/hyperlink" Target="https://ec.europa.eu/environment/eussd/smgp/PEFCR_OEFSR_en.htm" TargetMode="External"/><Relationship Id="rId7" Type="http://schemas.openxmlformats.org/officeDocument/2006/relationships/hyperlink" Target="https://ec.europa.eu/environment/eussd/buildings.htm" TargetMode="External"/><Relationship Id="rId2" Type="http://schemas.openxmlformats.org/officeDocument/2006/relationships/hyperlink" Target="https://ec.europa.eu/environment/gpp/eu_gpp_criteria_en.htm" TargetMode="External"/><Relationship Id="rId1" Type="http://schemas.openxmlformats.org/officeDocument/2006/relationships/hyperlink" Target="https://op.europa.eu/en/publication-detail/-/publication/4d42d597-4f92-4498-8e1d-857cc157e6db" TargetMode="External"/><Relationship Id="rId6" Type="http://schemas.openxmlformats.org/officeDocument/2006/relationships/hyperlink" Target="https://ec.europa.eu/docsroom/documents/39984" TargetMode="External"/><Relationship Id="rId11" Type="http://schemas.openxmlformats.org/officeDocument/2006/relationships/hyperlink" Target="https://ec.europa.eu/eurostat/web/circular-economy/indicators/monitoring-framework" TargetMode="External"/><Relationship Id="rId5" Type="http://schemas.openxmlformats.org/officeDocument/2006/relationships/hyperlink" Target="https://www.boverket.se/sv/byggande/hallbart-byggande-och-forvaltning/miljoindikatorer---aktuell-status/vaxthusgaser/" TargetMode="External"/><Relationship Id="rId10" Type="http://schemas.openxmlformats.org/officeDocument/2006/relationships/hyperlink" Target="https://eur-lex.europa.eu/legal-content/pl/HIS/?uri=CELEX:52018PC0353" TargetMode="External"/><Relationship Id="rId4" Type="http://schemas.openxmlformats.org/officeDocument/2006/relationships/hyperlink" Target="https://ec.europa.eu/eurostat/tgm/table.do?tab=table&amp;init=1&amp;language=en&amp;pcode=t2020_rt130&amp;plugin=1" TargetMode="External"/><Relationship Id="rId9" Type="http://schemas.openxmlformats.org/officeDocument/2006/relationships/hyperlink" Target="https://ec.europa.eu/commission/presscorner/detail/pl/fs_20_39"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EurolookProperties>
  <ProductCustomizationId>EC</ProductCustomizationId>
  <Created>
    <Version>10.0.40183.0</Version>
    <Date>2020-01-14T19:16:51</Date>
    <Language>EN</Language>
  </Created>
  <Edited>
    <Version>10.0.40769.0</Version>
    <Date>2020-03-10T17:51:53</Date>
  </Edited>
  <DocumentModel>
    <Id>6cbda13a-4db2-46c6-876a-ef72275827ef</Id>
    <Name>Report</Name>
  </DocumentModel>
  <DocumentDate>2020-01-14T19:16:51</DocumentDate>
  <DocumentVersion>0.1</DocumentVersion>
  <CompatibilityMode>Eurolook10</CompatibilityMode>
  <Address/>
  <DocumentMetadata>
    <EC_SecurityDistributionSensitive MetadataSerializationType="SimpleValue"/>
    <EC_SecurityDateMarkingDate MetadataSerializationType="SimpleValue"/>
    <EC_SecurityMarking MetadataSerializationType="SimpleValue"/>
    <EC_SecurityDistributionSpecialHandling MetadataSerializationType="SimpleValue"/>
    <EC_SecurityDistributionDG MetadataSerializationType="SimpleValue"/>
    <EC_SecurityDistributionWorkingGroup MetadataSerializationType="SimpleValue"/>
    <EC_SecurityReleasability MetadataSerializationType="SimpleValue"/>
    <EC_SecurityDateMarking MetadataSerializationType="SimpleValue"/>
    <EC_SecurityDateMarkingEvent MetadataSerializationType="SimpleValue"/>
  </DocumentMetadata>
</EurolookProperties>
</file>

<file path=customXml/item2.xml><?xml version="1.0" encoding="utf-8"?>
<Author Role="Creator" AuthorRoleName="Writer" AuthorRoleId="a4fbaff4-b07c-48b4-a21e-e7b9eedf3796">
  <Id>003b1673-5245-4c81-b0a6-7c3c2fa6c362</Id>
  <Names>
    <Latin>
      <FirstName>Michal</FirstName>
      <LastName>KUBICKI</LastName>
    </Latin>
    <Greek>
      <FirstName/>
      <LastName/>
    </Greek>
    <Cyrillic>
      <FirstName/>
      <LastName/>
    </Cyrillic>
    <DocumentScript>
      <FirstName>Michal</FirstName>
      <LastName>KUBICKI</LastName>
      <FullName>Michal KUBICKI</FullName>
    </DocumentScript>
  </Names>
  <Initials>MK</Initials>
  <Gender>m</Gender>
  <Email>Michal.KUBICKI@ec.europa.eu</Email>
  <Service>GROW.C.1</Service>
  <Function ADCode="" ShowInSignature="true" ShowInHeader="false" HeaderText=""/>
  <WebAddress/>
  <InheritedWebAddress>WebAddress</InheritedWebAddress>
  <OrgaEntity1>
    <Id>10e4c4ea-a7d8-4b9b-8851-f5da0d664898</Id>
    <LogicalLevel>1</LogicalLevel>
    <Name>GROW</Name>
    <HeadLine1>DIRECTORATE-GENERAL FOR INTERNAL MARKET, INDUSTRY, ENTREPRENEURSHIP</HeadLine1>
    <HeadLine2>AND SMES</HeadLine2>
    <PrimaryAddressId>f03b5801-04c9-4931-aa17-c6d6c70bc579</PrimaryAddressId>
    <SecondaryAddressId/>
    <WebAddress>WebAddress</WebAddress>
    <InheritedWebAddress>WebAddress</InheritedWebAddress>
    <ShowInHeader>true</ShowInHeader>
  </OrgaEntity1>
  <OrgaEntity2>
    <Id>4f0dde03-59ee-43e1-b986-5baaf5091c9f</Id>
    <LogicalLevel>2</LogicalLevel>
    <Name>GROW.C</Name>
    <HeadLine1>Sustainable Industry and Mobility</HeadLine1>
    <HeadLine2/>
    <PrimaryAddressId>f03b5801-04c9-4931-aa17-c6d6c70bc579</PrimaryAddressId>
    <SecondaryAddressId/>
    <WebAddress/>
    <InheritedWebAddress>WebAddress</InheritedWebAddress>
    <ShowInHeader>true</ShowInHeader>
  </OrgaEntity2>
  <OrgaEntity3>
    <Id>4d70a111-d69c-43a4-8a5a-a9faf6a03ea4</Id>
    <LogicalLevel>3</LogicalLevel>
    <Name>GROW.C.1</Name>
    <HeadLine1>Circular Economy and Construction</HeadLine1>
    <HeadLine2/>
    <PrimaryAddressId>f03b5801-04c9-4931-aa17-c6d6c70bc579</PrimaryAddressId>
    <SecondaryAddressId/>
    <WebAddress/>
    <InheritedWebAddress>WebAddress</InheritedWebAddress>
    <ShowInHeader>true</ShowInHeader>
  </OrgaEntity3>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
      <Id>1264fb81-f6bb-475e-9f9d-a937d3be6ee2</Id>
      <Name>Luxembourg</Name>
      <PhoneNumberPrefix>+352 4301-</PhoneNumberPrefix>
      <TranslatedName>Luxembourg</TranslatedName>
      <Location>Luxembourg,</Location>
      <Footer>Commission européenne, 2920 Luxembourg, LUXEMBOURG - Tel. +352 43011</Footer>
    </Address>
  </Addresses>
  <JobAssignmentId/>
  <MainWorkplace IsMain="true">
    <AddressId>f03b5801-04c9-4931-aa17-c6d6c70bc579</AddressId>
    <Fax/>
    <Phone>+32 229-66231</Phone>
    <Office>BREY 10/242</Office>
  </MainWorkplace>
  <Workplaces>
    <Workplace IsMain="false">
      <AddressId>1264fb81-f6bb-475e-9f9d-a937d3be6ee2</AddressId>
      <Fax/>
      <Phone/>
      <Office/>
    </Workplace>
    <Workplace IsMain="true">
      <AddressId>f03b5801-04c9-4931-aa17-c6d6c70bc579</AddressId>
      <Fax/>
      <Phone>+32 229-66231</Phone>
      <Office>BREY 10/242</Office>
    </Workplace>
  </Workplaces>
</Author>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20fb3301-5559-411e-b202-f49b3d6a9e5d" xsi:nil="true"/>
    <lcf76f155ced4ddcb4097134ff3c332f xmlns="4859c0d4-b3b4-438a-95a3-37f1e1e24ef8">
      <Terms xmlns="http://schemas.microsoft.com/office/infopath/2007/PartnerControls"/>
    </lcf76f155ced4ddcb4097134ff3c332f>
  </documentManagement>
</p:properties>
</file>

<file path=customXml/item5.xml><?xml version="1.0" encoding="utf-8"?>
<Texts>
  <SecurityPharma>Pharma Investigations</SecurityPharma>
  <MarkingUntilText>UNTIL</MarkingUntilText>
  <LabelPictureSeq>Figure {SEQ Figure \* ARABIC }: </LabelPictureSeq>
  <SecurityMediationServiceMatter>Mediation Service</SecurityMediationServiceMatter>
  <SecurityEconomyAndFinance>Economy and Finance</SecurityEconomyAndFinance>
  <FooterFax>Fax</FooterFax>
  <COMPFootnoteText>{field:HYPERLINK "https://myintracomm.ec.europa.eu/corp/security/EN/newDS3/SensitiveInformation/Pages/SPECIAL-HANDLING-INFORMATION-DG-COMP.aspx?ln=en" |https://www.europa.eu/handling_instructions}</COMPFootnoteText>
  <FooterOffice>Office:</FooterOffice>
  <SecurityOlafInvestigations>OLAF Investigations</SecurityOlafInvestigations>
  <TechHistory>Document History</TechHistory>
  <SpecialHandlingClima>CLIMA</SpecialHandlingClima>
  <ETSHandlingFootnote>{field:HYPERLINK "https://myintracomm.ec.europa.eu/corp/security/EN/newDS3/SensitiveInformation/Pages/default.aspx" |https://www.europa.eu/handling_instructions}</ETSHandlingFootnote>
  <CLIMAfootnotetext>{field:HYPERLINK "https://myintracomm.ec.europa.eu/corp/security/EN/newDS3/SensitiveInformation/Pages/SPECIAL-HANDLING-INFORMATION-DG-CLIMA.aspx?ln=en" |https://www.europa.eu/handling_instructions}</CLIMAfootnotetext>
  <SensitiveHandling>Not for distribution. Do not read or carry openly in public places. Must be stored securely and encrypted in storage and transmission. Destroy copies by shredding or secure deletion. Full handling instructions: </SensitiveHandling>
  <SensitiveFootnoteHyperlink>{field:HYPERLINK "https://europa.eu/!db43PX" |https://europa.eu/!db43PX}</SensitiveFootnoteHyperlink>
  <SecurityOlafSpecialHandling>OLAF Investigations</SecurityOlafSpecialHandling>
  <ClimaSensitive>CLIMA</ClimaSensitive>
  <CourtProceduralDocuments>Court Procedural Documents</CourtProceduralDocuments>
  <EconomyFinanceHandling>{field:HYPERLINK "https://myintracomm.ec.europa.eu/corp/security/EN/newDS3/SensitiveInformation/Pages/SPECIAL-HANDLING-INFORMATION-DG-ECFIN.aspx?ln=en" |https://www.europa.eu/handling_instructions}</EconomyFinanceHandling>
  <OrgaRoot>EUROPEAN COMMISSION</OrgaRoot>
  <TechHistoryComment>Comment</TechHistoryComment>
  <Contact>Contact:</Contact>
  <SensitiveLabel>Sensitive</SensitiveLabel>
  <OLAFHandlingInstructions>{field:HYPERLINK "https://myintracomm.ec.europa.eu/corp/security/EN/newDS3/SensitiveInformation/Pages/SPECIAL-HANDLING-INFORMATION-OLAF-Investigations.aspx?ln=en" |https://www.europa.eu/handling_instructions}</OLAFHandlingInstructions>
  <SpecialHandlingLabel>Special Handling</SpecialHandlingLabel>
  <SecurityInvestigationsDisciplinary>Investigations and Disciplinary Matters</SecurityInvestigationsDisciplinary>
  <SecurityCompOperations>COMP Operations</SecurityCompOperations>
  <SecurityReleasable>RELEASABLE TO:</SecurityReleasable>
  <AddresseeTo>To:</AddresseeTo>
  <SecurityStaffMatter>Staff Matter</SecurityStaffMatter>
  <SecurityOpinionLegalService>Opinion of the Legal Service</SecurityOpinionLegalService>
  <SpecialHandlingFootnote>Special handling instructions are given at </SpecialHandlingFootnote>
  <PharmaHandlingInstructions>{field:HYPERLINK "https://myintracomm.ec.europa.eu/corp/security/EN/newDS3/SensitiveInformation/Pages/SPECIAL-HANDLING-INFORMATION-Pharma-investigations.aspx?ln=en" |https://www.europa.eu/handling_instructions}</PharmaHandlingInstructions>
  <SecurityEtsSensitive>ETS</SecurityEtsSensitive>
  <SecurityEtsCritical>ETS Critical</SecurityEtsCritical>
  <SecurityCompSpecial>COMP</SecurityCompSpecial>
  <EmbargoUnlimited>Embargo (Unlimited)</EmbargoUnlimited>
  <LabelSource>Source</LabelSource>
  <Table>Table </Table>
  <SecurityPharmaSpecial>Pharma Investigations</SecurityPharmaSpecial>
  <TOCHeading>Table of Contents</TOCHeading>
  <Year> ({field: DATE \@ "yyyy" })</Year>
  <TechHistoryDate>Date</TechHistoryDate>
  <AddressFooterBrussels>Commission européenne/Europese Commissie, 1049 Bruxelles/Brussel, BELGIQUE/BELGIË - Tel. +32 22991111</AddressFooterBrussels>
  <ETSLimited>ETS Joint Procurement</ETSLimited>
  <SecurityIasOperations>IAS Operations</SecurityIasOperations>
  <TechHistoryCreatedBy>Document created by</TechHistoryCreatedBy>
  <FooterPhone>Tel. direct line</FooterPhone>
  <SecuritySecurityMatter>Security Matter</SecuritySecurityMatter>
  <TechHistoryVersion>Version</TechHistoryVersion>
  <SecurityMedicalSecret>Medical Secret</SecurityMedicalSecret>
  <Contacts>Contacts:</Contacts>
  <SecurityEmbargo>EMBARGO UNTIL</SecurityEmbargo>
  <DateFormatShort>dd/MM/yyyy</DateFormatShort>
  <DateFormatLong>d MMMM yyyy</DateFormatLong>
</Texts>
</file>

<file path=customXml/item6.xml><?xml version="1.0" encoding="utf-8"?>
<ct:contentTypeSchema xmlns:ct="http://schemas.microsoft.com/office/2006/metadata/contentType" xmlns:ma="http://schemas.microsoft.com/office/2006/metadata/properties/metaAttributes" ct:_="" ma:_="" ma:contentTypeName="Dokument" ma:contentTypeID="0x010100B711283C5480D44F95A97E631E2779EA" ma:contentTypeVersion="17" ma:contentTypeDescription="Utwórz nowy dokument." ma:contentTypeScope="" ma:versionID="92714b209882bb3c071fba7633ee5081">
  <xsd:schema xmlns:xsd="http://www.w3.org/2001/XMLSchema" xmlns:xs="http://www.w3.org/2001/XMLSchema" xmlns:p="http://schemas.microsoft.com/office/2006/metadata/properties" xmlns:ns2="4859c0d4-b3b4-438a-95a3-37f1e1e24ef8" xmlns:ns3="20fb3301-5559-411e-b202-f49b3d6a9e5d" targetNamespace="http://schemas.microsoft.com/office/2006/metadata/properties" ma:root="true" ma:fieldsID="827068493c2f5a40584cb89a77cc46c0" ns2:_="" ns3:_="">
    <xsd:import namespace="4859c0d4-b3b4-438a-95a3-37f1e1e24ef8"/>
    <xsd:import namespace="20fb3301-5559-411e-b202-f49b3d6a9e5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59c0d4-b3b4-438a-95a3-37f1e1e24ef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Tagi obrazów" ma:readOnly="false" ma:fieldId="{5cf76f15-5ced-4ddc-b409-7134ff3c332f}" ma:taxonomyMulti="true" ma:sspId="06a21755-4591-420e-bebf-2f55697d38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fb3301-5559-411e-b202-f49b3d6a9e5d" elementFormDefault="qualified">
    <xsd:import namespace="http://schemas.microsoft.com/office/2006/documentManagement/types"/>
    <xsd:import namespace="http://schemas.microsoft.com/office/infopath/2007/PartnerControls"/>
    <xsd:element name="SharedWithUsers" ma:index="18"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Udostępnione dla — szczegóły" ma:internalName="SharedWithDetails" ma:readOnly="true">
      <xsd:simpleType>
        <xsd:restriction base="dms:Note">
          <xsd:maxLength value="255"/>
        </xsd:restriction>
      </xsd:simpleType>
    </xsd:element>
    <xsd:element name="TaxCatchAll" ma:index="22" nillable="true" ma:displayName="Taxonomy Catch All Column" ma:hidden="true" ma:list="{e804142e-622c-47ca-9332-d78265778a71}" ma:internalName="TaxCatchAll" ma:showField="CatchAllData" ma:web="20fb3301-5559-411e-b202-f49b3d6a9e5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3EA5527-7367-4268-9D83-5125C98D0ED2}">
  <ds:schemaRefs/>
</ds:datastoreItem>
</file>

<file path=customXml/itemProps2.xml><?xml version="1.0" encoding="utf-8"?>
<ds:datastoreItem xmlns:ds="http://schemas.openxmlformats.org/officeDocument/2006/customXml" ds:itemID="{8AAF9E49-DDF8-4046-A647-D6297143BDCA}">
  <ds:schemaRefs/>
</ds:datastoreItem>
</file>

<file path=customXml/itemProps3.xml><?xml version="1.0" encoding="utf-8"?>
<ds:datastoreItem xmlns:ds="http://schemas.openxmlformats.org/officeDocument/2006/customXml" ds:itemID="{DF02F18B-FFD5-4AFA-8E0D-2438B0635050}">
  <ds:schemaRefs>
    <ds:schemaRef ds:uri="http://schemas.microsoft.com/sharepoint/v3/contenttype/forms"/>
  </ds:schemaRefs>
</ds:datastoreItem>
</file>

<file path=customXml/itemProps4.xml><?xml version="1.0" encoding="utf-8"?>
<ds:datastoreItem xmlns:ds="http://schemas.openxmlformats.org/officeDocument/2006/customXml" ds:itemID="{7A7787B0-B887-4DC9-BAE8-0595F814E534}">
  <ds:schemaRefs>
    <ds:schemaRef ds:uri="http://schemas.microsoft.com/office/2006/metadata/properties"/>
    <ds:schemaRef ds:uri="http://schemas.microsoft.com/office/infopath/2007/PartnerControls"/>
    <ds:schemaRef ds:uri="96dba3ed-e748-4931-b51f-f9b064bfc02e"/>
    <ds:schemaRef ds:uri="http://schemas.microsoft.com/sharepoint/v3/fields"/>
  </ds:schemaRefs>
</ds:datastoreItem>
</file>

<file path=customXml/itemProps5.xml><?xml version="1.0" encoding="utf-8"?>
<ds:datastoreItem xmlns:ds="http://schemas.openxmlformats.org/officeDocument/2006/customXml" ds:itemID="{4EF90DE6-88B6-4264-9629-4D8DFDFE87D2}">
  <ds:schemaRefs/>
</ds:datastoreItem>
</file>

<file path=customXml/itemProps6.xml><?xml version="1.0" encoding="utf-8"?>
<ds:datastoreItem xmlns:ds="http://schemas.openxmlformats.org/officeDocument/2006/customXml" ds:itemID="{2A46EB4B-387C-499A-B103-F49B40C50E3D}"/>
</file>

<file path=customXml/itemProps7.xml><?xml version="1.0" encoding="utf-8"?>
<ds:datastoreItem xmlns:ds="http://schemas.openxmlformats.org/officeDocument/2006/customXml" ds:itemID="{42810D96-C67C-4188-AFB4-FADC80D43ED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23</Pages>
  <Words>8805</Words>
  <Characters>52834</Characters>
  <Application>Microsoft Office Word</Application>
  <DocSecurity>0</DocSecurity>
  <PresentationFormat>Microsoft Word 14.0</PresentationFormat>
  <Lines>440</Lines>
  <Paragraphs>123</Paragraphs>
  <ScaleCrop>true</ScaleCrop>
  <HeadingPairs>
    <vt:vector size="2" baseType="variant">
      <vt:variant>
        <vt:lpstr>Title</vt:lpstr>
      </vt:variant>
      <vt:variant>
        <vt:i4>1</vt:i4>
      </vt:variant>
    </vt:vector>
  </HeadingPairs>
  <TitlesOfParts>
    <vt:vector size="1" baseType="lpstr">
      <vt:lpstr>A new Circular Economy Action Plan</vt:lpstr>
    </vt:vector>
  </TitlesOfParts>
  <Manager/>
  <Company/>
  <LinksUpToDate>false</LinksUpToDate>
  <CharactersWithSpaces>61516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new Circular Economy Action Plan</dc:title>
  <dc:subject>For a cleaner and more competitive Europe</dc:subject>
  <dc:creator>Aleksandra Kretkowska</dc:creator>
  <cp:keywords/>
  <dc:description/>
  <cp:lastModifiedBy>Aleksandra Kretkowska</cp:lastModifiedBy>
  <cp:revision>2</cp:revision>
  <cp:lastPrinted>2020-03-06T21:05:00Z</cp:lastPrinted>
  <dcterms:created xsi:type="dcterms:W3CDTF">2020-05-11T16:31:00Z</dcterms:created>
  <dcterms:modified xsi:type="dcterms:W3CDTF">2020-05-11T16:31:00Z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evel of sensitivity">
    <vt:lpwstr>Standard treatment</vt:lpwstr>
  </property>
  <property fmtid="{D5CDD505-2E9C-101B-9397-08002B2CF9AE}" pid="3" name="Part">
    <vt:lpwstr>1</vt:lpwstr>
  </property>
  <property fmtid="{D5CDD505-2E9C-101B-9397-08002B2CF9AE}" pid="4" name="Total parts">
    <vt:lpwstr>1</vt:lpwstr>
  </property>
  <property fmtid="{D5CDD505-2E9C-101B-9397-08002B2CF9AE}" pid="5" name="DocStatus">
    <vt:lpwstr>Green</vt:lpwstr>
  </property>
  <property fmtid="{D5CDD505-2E9C-101B-9397-08002B2CF9AE}" pid="6" name="CPTemplateID">
    <vt:lpwstr>CP-014</vt:lpwstr>
  </property>
  <property fmtid="{D5CDD505-2E9C-101B-9397-08002B2CF9AE}" pid="7" name="Last edited using">
    <vt:lpwstr>LW 7.0, Build 20190717</vt:lpwstr>
  </property>
  <property fmtid="{D5CDD505-2E9C-101B-9397-08002B2CF9AE}" pid="8" name="Created using">
    <vt:lpwstr>LW 7.0, Build 20190717</vt:lpwstr>
  </property>
  <property fmtid="{D5CDD505-2E9C-101B-9397-08002B2CF9AE}" pid="9" name="_LW_INVALIDATED__LW_INVALIDATED__LW_INVALIDATED__LW_INVALIDATED__LW_INVALIDATED__LW_INVALIDATED__LW_INVALIDATED__LW_INVALIDATED_EurolookVersion">
    <vt:lpwstr>10.0</vt:lpwstr>
  </property>
  <property fmtid="{D5CDD505-2E9C-101B-9397-08002B2CF9AE}" pid="10" name="_LW_INVALIDATED__LW_INVALIDATED__LW_INVALIDATED__LW_INVALIDATED__LW_INVALIDATED__LW_INVALIDATED__LW_INVALIDATED__LW_INVALIDATED_ELDocType">
    <vt:lpwstr>rep.dot</vt:lpwstr>
  </property>
  <property fmtid="{D5CDD505-2E9C-101B-9397-08002B2CF9AE}" pid="11" name="_LW_INVALIDATED__LW_INVALIDATED__LW_INVALIDATED__LW_INVALIDATED__LW_INVALIDATED__LW_INVALIDATED__LW_INVALIDATED__LW_INVALIDATED_ContentTypeId">
    <vt:lpwstr>0x010100258AA79CEB83498886A3A08681123250008D8106745EEB6B4EAF3B389F7A2713CD</vt:lpwstr>
  </property>
  <property fmtid="{D5CDD505-2E9C-101B-9397-08002B2CF9AE}" pid="12" name="_LW_INVALIDATED__LW_INVALIDATED__LW_INVALIDATED__LW_INVALIDATED__LW_INVALIDATED__LW_INVALIDATED__LW_INVALIDATED_ContentTypeId">
    <vt:lpwstr>0x010100258AA79CEB83498886A3A08681123250008D8106745EEB6B4EAF3B389F7A2713CD</vt:lpwstr>
  </property>
  <property fmtid="{D5CDD505-2E9C-101B-9397-08002B2CF9AE}" pid="13" name="ContentTypeId">
    <vt:lpwstr>0x010100B711283C5480D44F95A97E631E2779EA</vt:lpwstr>
  </property>
</Properties>
</file>